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4.xml" ContentType="application/vnd.openxmlformats-officedocument.presentationml.comments+xml"/>
  <Override PartName="/ppt/notesSlides/notesSlide22.xml" ContentType="application/vnd.openxmlformats-officedocument.presentationml.notesSlide+xml"/>
  <Override PartName="/ppt/comments/comment5.xml" ContentType="application/vnd.openxmlformats-officedocument.presentationml.comments+xml"/>
  <Override PartName="/ppt/notesSlides/notesSlide23.xml" ContentType="application/vnd.openxmlformats-officedocument.presentationml.notesSlide+xml"/>
  <Override PartName="/ppt/comments/comment6.xml" ContentType="application/vnd.openxmlformats-officedocument.presentationml.comments+xml"/>
  <Override PartName="/ppt/notesSlides/notesSlide24.xml" ContentType="application/vnd.openxmlformats-officedocument.presentationml.notesSlide+xml"/>
  <Override PartName="/ppt/comments/comment7.xml" ContentType="application/vnd.openxmlformats-officedocument.presentationml.comments+xml"/>
  <Override PartName="/ppt/notesSlides/notesSlide25.xml" ContentType="application/vnd.openxmlformats-officedocument.presentationml.notesSlide+xml"/>
  <Override PartName="/ppt/comments/comment8.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9.xml" ContentType="application/vnd.openxmlformats-officedocument.presentationml.comments+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0.xml" ContentType="application/vnd.openxmlformats-officedocument.presentationml.comment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91" r:id="rId2"/>
    <p:sldId id="297" r:id="rId3"/>
    <p:sldId id="324" r:id="rId4"/>
    <p:sldId id="328" r:id="rId5"/>
    <p:sldId id="325" r:id="rId6"/>
    <p:sldId id="307" r:id="rId7"/>
    <p:sldId id="309" r:id="rId8"/>
    <p:sldId id="263" r:id="rId9"/>
    <p:sldId id="311" r:id="rId10"/>
    <p:sldId id="273" r:id="rId11"/>
    <p:sldId id="343" r:id="rId12"/>
    <p:sldId id="341" r:id="rId13"/>
    <p:sldId id="305" r:id="rId14"/>
    <p:sldId id="337" r:id="rId15"/>
    <p:sldId id="326" r:id="rId16"/>
    <p:sldId id="306" r:id="rId17"/>
    <p:sldId id="323" r:id="rId18"/>
    <p:sldId id="336" r:id="rId19"/>
    <p:sldId id="304" r:id="rId20"/>
    <p:sldId id="282" r:id="rId21"/>
    <p:sldId id="330" r:id="rId22"/>
    <p:sldId id="333" r:id="rId23"/>
    <p:sldId id="303" r:id="rId24"/>
    <p:sldId id="334" r:id="rId25"/>
    <p:sldId id="331" r:id="rId26"/>
    <p:sldId id="338" r:id="rId27"/>
    <p:sldId id="320" r:id="rId28"/>
    <p:sldId id="332" r:id="rId29"/>
    <p:sldId id="335" r:id="rId30"/>
    <p:sldId id="342" r:id="rId31"/>
  </p:sldIdLst>
  <p:sldSz cx="9144000" cy="5143500" type="screen16x9"/>
  <p:notesSz cx="6858000" cy="9144000"/>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Batista" initials="KB" lastIdx="12" clrIdx="0">
    <p:extLst/>
  </p:cmAuthor>
  <p:cmAuthor id="2" name="Jacob Harry Podell" initials="JHP" lastIdx="1" clrIdx="1">
    <p:extLst/>
  </p:cmAuthor>
  <p:cmAuthor id="3" name="Jacob Harry Podell" initials="JHP [2]" lastIdx="1" clrIdx="2">
    <p:extLst/>
  </p:cmAuthor>
  <p:cmAuthor id="4" name="Jacob Harry Podell" initials="JHP [3]" lastIdx="1" clrIdx="3">
    <p:extLst/>
  </p:cmAuthor>
  <p:cmAuthor id="5" name="Jacob Harry Podell" initials="JHP [4]" lastIdx="1" clrIdx="4">
    <p:extLst/>
  </p:cmAuthor>
  <p:cmAuthor id="6" name="Jacob Harry Podell" initials="JHP [5]" lastIdx="1" clrIdx="5">
    <p:extLst/>
  </p:cmAuthor>
  <p:cmAuthor id="7" name="Jacob Harry Podell" initials="JHP [6]" lastIdx="1" clrIdx="6">
    <p:extLst/>
  </p:cmAuthor>
  <p:cmAuthor id="8" name="Jacob Harry Podell" initials="JHP [7]" lastIdx="1" clrIdx="7">
    <p:extLst/>
  </p:cmAuthor>
  <p:cmAuthor id="9" name="Jacob Harry Podell" initials="JHP [8]" lastIdx="1" clrIdx="8">
    <p:extLst/>
  </p:cmAuthor>
  <p:cmAuthor id="10" name="Jacob Harry Podell" initials="JHP [9]" lastIdx="1" clrIdx="9">
    <p:extLst/>
  </p:cmAuthor>
  <p:cmAuthor id="11" name="Jacob Harry Podell" initials="JHP [10]" lastIdx="1" clrIdx="10">
    <p:extLst/>
  </p:cmAuthor>
  <p:cmAuthor id="12" name="Jacob Harry Podell" initials="JHP [11]" lastIdx="1" clrIdx="11">
    <p:extLst/>
  </p:cmAuthor>
  <p:cmAuthor id="13" name="Jacob Harry Podell" initials="JHP [12]" lastIdx="1" clrIdx="12">
    <p:extLst/>
  </p:cmAuthor>
  <p:cmAuthor id="14" name="Jacob Harry Podell" initials="JHP [13]" lastIdx="1" clrIdx="13">
    <p:extLst/>
  </p:cmAuthor>
  <p:cmAuthor id="15" name="Jacob Harry Podell" initials="JHP [14]" lastIdx="1" clrIdx="14">
    <p:extLst/>
  </p:cmAuthor>
  <p:cmAuthor id="16" name="Jacob Harry Podell" initials="JHP [15]" lastIdx="1" clrIdx="1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52525"/>
    <a:srgbClr val="1AA6C9"/>
    <a:srgbClr val="A5A5A6"/>
    <a:srgbClr val="10B5D4"/>
    <a:srgbClr val="B4B4B5"/>
    <a:srgbClr val="70E4F9"/>
    <a:srgbClr val="0081AF"/>
    <a:srgbClr val="37C3DC"/>
    <a:srgbClr val="7D8387"/>
    <a:srgbClr val="2E8C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10BEE1-E9ED-4D79-A2C4-AF8B92BEA772}">
  <a:tblStyle styleId="{2410BEE1-E9ED-4D79-A2C4-AF8B92BEA7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5701" autoAdjust="0"/>
  </p:normalViewPr>
  <p:slideViewPr>
    <p:cSldViewPr snapToGrid="0" snapToObjects="1">
      <p:cViewPr>
        <p:scale>
          <a:sx n="83" d="100"/>
          <a:sy n="83" d="100"/>
        </p:scale>
        <p:origin x="648" y="1000"/>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gs" Target="tags/tag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76951636684743"/>
          <c:y val="0.0480176085893061"/>
          <c:w val="0.850271692035986"/>
          <c:h val="0.689807411871256"/>
        </c:manualLayout>
      </c:layout>
      <c:barChart>
        <c:barDir val="col"/>
        <c:grouping val="stacked"/>
        <c:varyColors val="0"/>
        <c:ser>
          <c:idx val="0"/>
          <c:order val="0"/>
          <c:tx>
            <c:strRef>
              <c:f>Sheet1!$B$1</c:f>
              <c:strCache>
                <c:ptCount val="1"/>
                <c:pt idx="0">
                  <c:v>Affordability</c:v>
                </c:pt>
              </c:strCache>
            </c:strRef>
          </c:tx>
          <c:spPr>
            <a:solidFill>
              <a:srgbClr val="1AA6C9"/>
            </a:solidFill>
            <a:ln>
              <a:noFill/>
            </a:ln>
            <a:effectLst/>
          </c:spPr>
          <c:invertIfNegative val="0"/>
          <c:cat>
            <c:strRef>
              <c:f>Sheet1!$A$2:$A$5</c:f>
              <c:strCache>
                <c:ptCount val="4"/>
                <c:pt idx="0">
                  <c:v>Inflexible,                           Expensive</c:v>
                </c:pt>
                <c:pt idx="1">
                  <c:v>Flexible,                                     Expensive</c:v>
                </c:pt>
                <c:pt idx="2">
                  <c:v>Inflexible,                                    Affordable</c:v>
                </c:pt>
                <c:pt idx="3">
                  <c:v>Flexible,                                    Affordable</c:v>
                </c:pt>
              </c:strCache>
            </c:strRef>
          </c:cat>
          <c:val>
            <c:numRef>
              <c:f>Sheet1!$B$2:$B$5</c:f>
              <c:numCache>
                <c:formatCode>General</c:formatCode>
                <c:ptCount val="4"/>
                <c:pt idx="0">
                  <c:v>3.0</c:v>
                </c:pt>
                <c:pt idx="1">
                  <c:v>3.0</c:v>
                </c:pt>
                <c:pt idx="2">
                  <c:v>7.0</c:v>
                </c:pt>
                <c:pt idx="3">
                  <c:v>7.0</c:v>
                </c:pt>
              </c:numCache>
            </c:numRef>
          </c:val>
        </c:ser>
        <c:ser>
          <c:idx val="1"/>
          <c:order val="1"/>
          <c:tx>
            <c:strRef>
              <c:f>Sheet1!$C$1</c:f>
              <c:strCache>
                <c:ptCount val="1"/>
                <c:pt idx="0">
                  <c:v>Flexibility</c:v>
                </c:pt>
              </c:strCache>
            </c:strRef>
          </c:tx>
          <c:spPr>
            <a:solidFill>
              <a:srgbClr val="A5A5A6"/>
            </a:solidFill>
            <a:ln>
              <a:noFill/>
            </a:ln>
            <a:effectLst/>
          </c:spPr>
          <c:invertIfNegative val="0"/>
          <c:cat>
            <c:strRef>
              <c:f>Sheet1!$A$2:$A$5</c:f>
              <c:strCache>
                <c:ptCount val="4"/>
                <c:pt idx="0">
                  <c:v>Inflexible,                           Expensive</c:v>
                </c:pt>
                <c:pt idx="1">
                  <c:v>Flexible,                                     Expensive</c:v>
                </c:pt>
                <c:pt idx="2">
                  <c:v>Inflexible,                                    Affordable</c:v>
                </c:pt>
                <c:pt idx="3">
                  <c:v>Flexible,                                    Affordable</c:v>
                </c:pt>
              </c:strCache>
            </c:strRef>
          </c:cat>
          <c:val>
            <c:numRef>
              <c:f>Sheet1!$C$2:$C$5</c:f>
              <c:numCache>
                <c:formatCode>General</c:formatCode>
                <c:ptCount val="4"/>
                <c:pt idx="0">
                  <c:v>3.0</c:v>
                </c:pt>
                <c:pt idx="1">
                  <c:v>7.0</c:v>
                </c:pt>
                <c:pt idx="2">
                  <c:v>3.0</c:v>
                </c:pt>
                <c:pt idx="3">
                  <c:v>7.0</c:v>
                </c:pt>
              </c:numCache>
            </c:numRef>
          </c:val>
        </c:ser>
        <c:dLbls>
          <c:showLegendKey val="0"/>
          <c:showVal val="0"/>
          <c:showCatName val="0"/>
          <c:showSerName val="0"/>
          <c:showPercent val="0"/>
          <c:showBubbleSize val="0"/>
        </c:dLbls>
        <c:gapWidth val="175"/>
        <c:overlap val="100"/>
        <c:axId val="1916653152"/>
        <c:axId val="1810547200"/>
      </c:barChart>
      <c:catAx>
        <c:axId val="1916653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10547200"/>
        <c:crosses val="autoZero"/>
        <c:auto val="1"/>
        <c:lblAlgn val="ctr"/>
        <c:lblOffset val="100"/>
        <c:noMultiLvlLbl val="0"/>
      </c:catAx>
      <c:valAx>
        <c:axId val="1810547200"/>
        <c:scaling>
          <c:orientation val="minMax"/>
        </c:scaling>
        <c:delete val="1"/>
        <c:axPos val="l"/>
        <c:numFmt formatCode="General" sourceLinked="1"/>
        <c:majorTickMark val="none"/>
        <c:minorTickMark val="none"/>
        <c:tickLblPos val="nextTo"/>
        <c:crossAx val="1916653152"/>
        <c:crosses val="autoZero"/>
        <c:crossBetween val="between"/>
      </c:valAx>
      <c:spPr>
        <a:noFill/>
        <a:ln>
          <a:noFill/>
        </a:ln>
        <a:effectLst/>
      </c:spPr>
    </c:plotArea>
    <c:legend>
      <c:legendPos val="b"/>
      <c:layout>
        <c:manualLayout>
          <c:xMode val="edge"/>
          <c:yMode val="edge"/>
          <c:x val="0.827168088942688"/>
          <c:y val="0.275169108652418"/>
          <c:w val="0.133358084412254"/>
          <c:h val="0.1892498724668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4-01T12:31:18.787" idx="10">
    <p:pos x="10" y="10"/>
    <p:text>Change the background. Add a question mark graphic</p:text>
    <p:extLst>
      <p:ext uri="{C676402C-5697-4E1C-873F-D02D1690AC5C}">
        <p15:threadingInfo xmlns:p15="http://schemas.microsoft.com/office/powerpoint/2012/main" timeZoneBias="240"/>
      </p:ext>
    </p:extLst>
  </p:cm>
  <p:cm authorId="2" dt="2018-04-01T13:49:56.651" idx="1">
    <p:pos x="106" y="106"/>
    <p:text>gyms and customers have a problem, solution to bridge the ga[ between needs. graphic w/o saying flexit that shows customers and gyms getting along</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01T12:31:33.154" idx="11">
    <p:pos x="10" y="10"/>
    <p:text>Can we re do this slide to summarize the Flex-IT solution (showing a customer journey of them using the app. The phone screen shots is too tactical and not consistent with the actual app. A journey map showing how the customer would interact with the app.</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4-01T12:31:18.787" idx="10">
    <p:pos x="10" y="10"/>
    <p:text>Change the background. Add a question mark graphic</p:text>
    <p:extLst>
      <p:ext uri="{C676402C-5697-4E1C-873F-D02D1690AC5C}">
        <p15:threadingInfo xmlns:p15="http://schemas.microsoft.com/office/powerpoint/2012/main" timeZoneBias="240"/>
      </p:ext>
    </p:extLst>
  </p:cm>
  <p:cm authorId="2" dt="2018-04-01T13:49:56.651" idx="1">
    <p:pos x="106" y="106"/>
    <p:text>gyms and customers have a problem, solution to bridge the ga[ between needs. graphic w/o saying flexit that shows customers and gyms getting along</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938CE6-1D66-654E-9ECC-4FE5DF656D04}" type="doc">
      <dgm:prSet loTypeId="urn:microsoft.com/office/officeart/2005/8/layout/venn1" loCatId="" qsTypeId="urn:microsoft.com/office/officeart/2005/8/quickstyle/simple4" qsCatId="simple" csTypeId="urn:microsoft.com/office/officeart/2005/8/colors/accent1_2" csCatId="accent1" phldr="1"/>
      <dgm:spPr/>
    </dgm:pt>
    <dgm:pt modelId="{687CFB92-638A-7D47-BEFA-87ADF4B96FAC}">
      <dgm:prSet phldrT="[Text]"/>
      <dgm:spPr>
        <a:solidFill>
          <a:srgbClr val="1AA6C9">
            <a:alpha val="63000"/>
          </a:srgbClr>
        </a:solidFill>
      </dgm:spPr>
      <dgm:t>
        <a:bodyPr/>
        <a:lstStyle/>
        <a:p>
          <a:r>
            <a:rPr lang="en-US" dirty="0" smtClean="0"/>
            <a:t> </a:t>
          </a:r>
          <a:endParaRPr lang="en-US" dirty="0"/>
        </a:p>
      </dgm:t>
    </dgm:pt>
    <dgm:pt modelId="{A513926B-4A38-994D-9BD4-2C9FAE953D21}" type="parTrans" cxnId="{5378DC2A-F18E-CB4A-B5AC-BBCFD795475C}">
      <dgm:prSet/>
      <dgm:spPr/>
      <dgm:t>
        <a:bodyPr/>
        <a:lstStyle/>
        <a:p>
          <a:endParaRPr lang="en-US"/>
        </a:p>
      </dgm:t>
    </dgm:pt>
    <dgm:pt modelId="{418D61BD-1462-E742-ACBE-9C89CCD51F0A}" type="sibTrans" cxnId="{5378DC2A-F18E-CB4A-B5AC-BBCFD795475C}">
      <dgm:prSet/>
      <dgm:spPr/>
      <dgm:t>
        <a:bodyPr/>
        <a:lstStyle/>
        <a:p>
          <a:endParaRPr lang="en-US"/>
        </a:p>
      </dgm:t>
    </dgm:pt>
    <dgm:pt modelId="{FAC5AFEE-8FF0-F94B-89CF-C47CCFA9B5B8}">
      <dgm:prSet phldrT="[Text]"/>
      <dgm:spPr>
        <a:solidFill>
          <a:srgbClr val="1AA6C9">
            <a:alpha val="68000"/>
          </a:srgbClr>
        </a:solidFill>
      </dgm:spPr>
      <dgm:t>
        <a:bodyPr/>
        <a:lstStyle/>
        <a:p>
          <a:r>
            <a:rPr lang="en-US" dirty="0" smtClean="0"/>
            <a:t> </a:t>
          </a:r>
          <a:endParaRPr lang="en-US" dirty="0"/>
        </a:p>
      </dgm:t>
    </dgm:pt>
    <dgm:pt modelId="{A35D20CD-DA35-A34C-9865-143432EC4322}" type="parTrans" cxnId="{0757A2E3-7DA4-6D44-BD3F-5FB596FC289B}">
      <dgm:prSet/>
      <dgm:spPr/>
      <dgm:t>
        <a:bodyPr/>
        <a:lstStyle/>
        <a:p>
          <a:endParaRPr lang="en-US"/>
        </a:p>
      </dgm:t>
    </dgm:pt>
    <dgm:pt modelId="{770A19CE-D64A-5342-8D59-351531F585FA}" type="sibTrans" cxnId="{0757A2E3-7DA4-6D44-BD3F-5FB596FC289B}">
      <dgm:prSet/>
      <dgm:spPr/>
      <dgm:t>
        <a:bodyPr/>
        <a:lstStyle/>
        <a:p>
          <a:endParaRPr lang="en-US"/>
        </a:p>
      </dgm:t>
    </dgm:pt>
    <dgm:pt modelId="{D9787BCA-E371-B34E-B880-EEEB16939D9C}" type="pres">
      <dgm:prSet presAssocID="{52938CE6-1D66-654E-9ECC-4FE5DF656D04}" presName="compositeShape" presStyleCnt="0">
        <dgm:presLayoutVars>
          <dgm:chMax val="7"/>
          <dgm:dir/>
          <dgm:resizeHandles val="exact"/>
        </dgm:presLayoutVars>
      </dgm:prSet>
      <dgm:spPr/>
    </dgm:pt>
    <dgm:pt modelId="{663649CB-D3AE-D24C-A21C-E9488DCA091E}" type="pres">
      <dgm:prSet presAssocID="{687CFB92-638A-7D47-BEFA-87ADF4B96FAC}" presName="circ1" presStyleLbl="vennNode1" presStyleIdx="0" presStyleCnt="2"/>
      <dgm:spPr/>
    </dgm:pt>
    <dgm:pt modelId="{34866D9E-1BEA-5141-9154-46B84C198D13}" type="pres">
      <dgm:prSet presAssocID="{687CFB92-638A-7D47-BEFA-87ADF4B96FAC}" presName="circ1Tx" presStyleLbl="revTx" presStyleIdx="0" presStyleCnt="0">
        <dgm:presLayoutVars>
          <dgm:chMax val="0"/>
          <dgm:chPref val="0"/>
          <dgm:bulletEnabled val="1"/>
        </dgm:presLayoutVars>
      </dgm:prSet>
      <dgm:spPr/>
    </dgm:pt>
    <dgm:pt modelId="{CC703882-7F4A-E745-8B35-8D14DEABFD56}" type="pres">
      <dgm:prSet presAssocID="{FAC5AFEE-8FF0-F94B-89CF-C47CCFA9B5B8}" presName="circ2" presStyleLbl="vennNode1" presStyleIdx="1" presStyleCnt="2" custLinFactNeighborX="-27232" custLinFactNeighborY="273"/>
      <dgm:spPr/>
    </dgm:pt>
    <dgm:pt modelId="{5C7B4ABB-88F6-C744-AC5B-E635875220ED}" type="pres">
      <dgm:prSet presAssocID="{FAC5AFEE-8FF0-F94B-89CF-C47CCFA9B5B8}" presName="circ2Tx" presStyleLbl="revTx" presStyleIdx="0" presStyleCnt="0">
        <dgm:presLayoutVars>
          <dgm:chMax val="0"/>
          <dgm:chPref val="0"/>
          <dgm:bulletEnabled val="1"/>
        </dgm:presLayoutVars>
      </dgm:prSet>
      <dgm:spPr/>
    </dgm:pt>
  </dgm:ptLst>
  <dgm:cxnLst>
    <dgm:cxn modelId="{5378DC2A-F18E-CB4A-B5AC-BBCFD795475C}" srcId="{52938CE6-1D66-654E-9ECC-4FE5DF656D04}" destId="{687CFB92-638A-7D47-BEFA-87ADF4B96FAC}" srcOrd="0" destOrd="0" parTransId="{A513926B-4A38-994D-9BD4-2C9FAE953D21}" sibTransId="{418D61BD-1462-E742-ACBE-9C89CCD51F0A}"/>
    <dgm:cxn modelId="{FEFD451B-AD54-8F40-8291-4A6C2A2B872F}" type="presOf" srcId="{FAC5AFEE-8FF0-F94B-89CF-C47CCFA9B5B8}" destId="{CC703882-7F4A-E745-8B35-8D14DEABFD56}" srcOrd="0" destOrd="0" presId="urn:microsoft.com/office/officeart/2005/8/layout/venn1"/>
    <dgm:cxn modelId="{67345F21-4C59-F748-ABFE-1D41CA9BAF68}" type="presOf" srcId="{687CFB92-638A-7D47-BEFA-87ADF4B96FAC}" destId="{663649CB-D3AE-D24C-A21C-E9488DCA091E}" srcOrd="0" destOrd="0" presId="urn:microsoft.com/office/officeart/2005/8/layout/venn1"/>
    <dgm:cxn modelId="{48D44E4F-740E-6540-952F-DF1C6897F515}" type="presOf" srcId="{687CFB92-638A-7D47-BEFA-87ADF4B96FAC}" destId="{34866D9E-1BEA-5141-9154-46B84C198D13}" srcOrd="1" destOrd="0" presId="urn:microsoft.com/office/officeart/2005/8/layout/venn1"/>
    <dgm:cxn modelId="{0757A2E3-7DA4-6D44-BD3F-5FB596FC289B}" srcId="{52938CE6-1D66-654E-9ECC-4FE5DF656D04}" destId="{FAC5AFEE-8FF0-F94B-89CF-C47CCFA9B5B8}" srcOrd="1" destOrd="0" parTransId="{A35D20CD-DA35-A34C-9865-143432EC4322}" sibTransId="{770A19CE-D64A-5342-8D59-351531F585FA}"/>
    <dgm:cxn modelId="{BB4E7192-C35F-BF48-A099-3168C40E62CA}" type="presOf" srcId="{FAC5AFEE-8FF0-F94B-89CF-C47CCFA9B5B8}" destId="{5C7B4ABB-88F6-C744-AC5B-E635875220ED}" srcOrd="1" destOrd="0" presId="urn:microsoft.com/office/officeart/2005/8/layout/venn1"/>
    <dgm:cxn modelId="{7ADCF047-ED63-7142-BB22-871AE54CDED3}" type="presOf" srcId="{52938CE6-1D66-654E-9ECC-4FE5DF656D04}" destId="{D9787BCA-E371-B34E-B880-EEEB16939D9C}" srcOrd="0" destOrd="0" presId="urn:microsoft.com/office/officeart/2005/8/layout/venn1"/>
    <dgm:cxn modelId="{2DFEACD4-B429-0F49-B178-06EDB841A819}" type="presParOf" srcId="{D9787BCA-E371-B34E-B880-EEEB16939D9C}" destId="{663649CB-D3AE-D24C-A21C-E9488DCA091E}" srcOrd="0" destOrd="0" presId="urn:microsoft.com/office/officeart/2005/8/layout/venn1"/>
    <dgm:cxn modelId="{F82596E6-5E86-DC4A-B64A-353930486896}" type="presParOf" srcId="{D9787BCA-E371-B34E-B880-EEEB16939D9C}" destId="{34866D9E-1BEA-5141-9154-46B84C198D13}" srcOrd="1" destOrd="0" presId="urn:microsoft.com/office/officeart/2005/8/layout/venn1"/>
    <dgm:cxn modelId="{B1CAABC1-8D31-5E4C-A703-A3FF7ED5271D}" type="presParOf" srcId="{D9787BCA-E371-B34E-B880-EEEB16939D9C}" destId="{CC703882-7F4A-E745-8B35-8D14DEABFD56}" srcOrd="2" destOrd="0" presId="urn:microsoft.com/office/officeart/2005/8/layout/venn1"/>
    <dgm:cxn modelId="{3517460A-50E6-5D4E-B8A0-BC60D2B57208}" type="presParOf" srcId="{D9787BCA-E371-B34E-B880-EEEB16939D9C}" destId="{5C7B4ABB-88F6-C744-AC5B-E635875220ED}" srcOrd="3"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649CB-D3AE-D24C-A21C-E9488DCA091E}">
      <dsp:nvSpPr>
        <dsp:cNvPr id="0" name=""/>
        <dsp:cNvSpPr/>
      </dsp:nvSpPr>
      <dsp:spPr>
        <a:xfrm>
          <a:off x="802381" y="9560"/>
          <a:ext cx="3495766" cy="3495766"/>
        </a:xfrm>
        <a:prstGeom prst="ellipse">
          <a:avLst/>
        </a:prstGeom>
        <a:solidFill>
          <a:srgbClr val="1AA6C9">
            <a:alpha val="63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1290528" y="421786"/>
        <a:ext cx="2015576" cy="2671314"/>
      </dsp:txXfrm>
    </dsp:sp>
    <dsp:sp modelId="{CC703882-7F4A-E745-8B35-8D14DEABFD56}">
      <dsp:nvSpPr>
        <dsp:cNvPr id="0" name=""/>
        <dsp:cNvSpPr/>
      </dsp:nvSpPr>
      <dsp:spPr>
        <a:xfrm>
          <a:off x="2369885" y="19103"/>
          <a:ext cx="3495766" cy="3495766"/>
        </a:xfrm>
        <a:prstGeom prst="ellipse">
          <a:avLst/>
        </a:prstGeom>
        <a:solidFill>
          <a:srgbClr val="1AA6C9">
            <a:alpha val="68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3361927" y="431329"/>
        <a:ext cx="2015576" cy="26713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115821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neuehouse.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FONTING: we’re using </a:t>
            </a:r>
            <a:r>
              <a:rPr lang="en-US" dirty="0" err="1" smtClean="0"/>
              <a:t>nexa</a:t>
            </a:r>
            <a:r>
              <a:rPr lang="en-US" dirty="0" smtClean="0"/>
              <a:t> bold here, but glacial</a:t>
            </a:r>
            <a:r>
              <a:rPr lang="en-US" baseline="0" dirty="0" smtClean="0"/>
              <a:t> </a:t>
            </a:r>
            <a:r>
              <a:rPr lang="en-US" baseline="0" dirty="0" smtClean="0"/>
              <a:t>indifference </a:t>
            </a:r>
            <a:r>
              <a:rPr lang="en-US" baseline="0" dirty="0" smtClean="0"/>
              <a:t>elsewhere. Thoughts</a:t>
            </a:r>
            <a:r>
              <a:rPr lang="en-US" baseline="0" dirty="0" smtClean="0"/>
              <a:t>?</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dirty="0" smtClean="0"/>
              <a:t>1AA6C9</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A5A5A6</a:t>
            </a:r>
            <a:endParaRPr dirty="0"/>
          </a:p>
        </p:txBody>
      </p:sp>
    </p:spTree>
    <p:extLst>
      <p:ext uri="{BB962C8B-B14F-4D97-AF65-F5344CB8AC3E}">
        <p14:creationId xmlns:p14="http://schemas.microsoft.com/office/powerpoint/2010/main" val="1227619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326</a:t>
            </a:r>
            <a:r>
              <a:rPr lang="en-US" baseline="0" dirty="0" smtClean="0"/>
              <a:t> in US</a:t>
            </a:r>
          </a:p>
          <a:p>
            <a:pPr marL="0" lvl="0" indent="0">
              <a:spcBef>
                <a:spcPts val="0"/>
              </a:spcBef>
              <a:spcAft>
                <a:spcPts val="0"/>
              </a:spcAft>
              <a:buNone/>
            </a:pPr>
            <a:r>
              <a:rPr lang="en-US" baseline="0" dirty="0" smtClean="0"/>
              <a:t>47.8 over 65</a:t>
            </a:r>
          </a:p>
          <a:p>
            <a:pPr marL="0" lvl="0" indent="0">
              <a:spcBef>
                <a:spcPts val="0"/>
              </a:spcBef>
              <a:spcAft>
                <a:spcPts val="0"/>
              </a:spcAft>
              <a:buNone/>
            </a:pPr>
            <a:r>
              <a:rPr lang="en-US" baseline="0" dirty="0" smtClean="0"/>
              <a:t>Under 18 74M</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NEED 326 NUMBER TO NOT INCLUDE ADULTS</a:t>
            </a:r>
            <a:r>
              <a:rPr lang="en-US" baseline="0" dirty="0" smtClean="0"/>
              <a:t> OVER 65, NOT INCLUDE KIDS UNDER 18</a:t>
            </a:r>
          </a:p>
          <a:p>
            <a:pPr marL="0" lvl="0" indent="0">
              <a:spcBef>
                <a:spcPts val="0"/>
              </a:spcBef>
              <a:spcAft>
                <a:spcPts val="0"/>
              </a:spcAft>
              <a:buNone/>
            </a:pPr>
            <a:r>
              <a:rPr lang="en-US" baseline="0" dirty="0" smtClean="0"/>
              <a:t>DO CONCENTRIC CIRCLES, NOT THE OVAL</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 dirty="0" smtClean="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905265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Lets add affiliate programs in here, will be very important! Add to middle tier (rewards </a:t>
            </a:r>
            <a:r>
              <a:rPr lang="en-US" dirty="0" err="1" smtClean="0"/>
              <a:t>etc</a:t>
            </a:r>
            <a:r>
              <a:rPr lang="en-US" dirty="0" smtClean="0"/>
              <a:t>)</a:t>
            </a:r>
          </a:p>
          <a:p>
            <a:pPr marL="0" lvl="0" indent="0" rtl="0">
              <a:spcBef>
                <a:spcPts val="0"/>
              </a:spcBef>
              <a:spcAft>
                <a:spcPts val="0"/>
              </a:spcAft>
              <a:buNone/>
            </a:pPr>
            <a:r>
              <a:rPr lang="en-US" dirty="0" smtClean="0"/>
              <a:t>Thinking</a:t>
            </a:r>
            <a:r>
              <a:rPr lang="en-US" baseline="0" dirty="0" smtClean="0"/>
              <a:t> about eliminating the cost/effectiveness thing?</a:t>
            </a:r>
            <a:endParaRPr dirty="0"/>
          </a:p>
        </p:txBody>
      </p:sp>
    </p:spTree>
    <p:extLst>
      <p:ext uri="{BB962C8B-B14F-4D97-AF65-F5344CB8AC3E}">
        <p14:creationId xmlns:p14="http://schemas.microsoft.com/office/powerpoint/2010/main" val="217336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33663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To consumers </a:t>
            </a:r>
            <a:r>
              <a:rPr lang="en-US" dirty="0" smtClean="0">
                <a:sym typeface="Wingdings"/>
              </a:rPr>
              <a:t> no obvious</a:t>
            </a:r>
            <a:r>
              <a:rPr lang="en-US" baseline="0" dirty="0" smtClean="0">
                <a:sym typeface="Wingdings"/>
              </a:rPr>
              <a:t> risk</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MAIN RISK : GYM OWNERS LOVE THE GUYS</a:t>
            </a:r>
            <a:r>
              <a:rPr lang="en-US" baseline="0" dirty="0" smtClean="0"/>
              <a:t> WHO DON</a:t>
            </a:r>
            <a:r>
              <a:rPr lang="uk-UA" baseline="0" dirty="0" smtClean="0"/>
              <a:t>’</a:t>
            </a:r>
            <a:r>
              <a:rPr lang="en-US" baseline="0" dirty="0" smtClean="0"/>
              <a:t>T GO AND PAY AND NEVER GO – CANNIBALIZATION – BE SENSITIVE – “only reason gyms survive is big population who pay high membership rates and don</a:t>
            </a:r>
            <a:r>
              <a:rPr lang="uk-UA" baseline="0" dirty="0" smtClean="0"/>
              <a:t>’</a:t>
            </a:r>
            <a:r>
              <a:rPr lang="en-US" baseline="0" dirty="0" smtClean="0"/>
              <a:t>t use it” and if </a:t>
            </a:r>
            <a:r>
              <a:rPr lang="en-US" baseline="0" dirty="0" err="1" smtClean="0"/>
              <a:t>cannbailized</a:t>
            </a:r>
            <a:r>
              <a:rPr lang="en-US" baseline="0" dirty="0" smtClean="0"/>
              <a:t> it then would be a big risk</a:t>
            </a:r>
          </a:p>
          <a:p>
            <a:pPr marL="0" lvl="0" indent="0" rtl="0">
              <a:spcBef>
                <a:spcPts val="0"/>
              </a:spcBef>
              <a:spcAft>
                <a:spcPts val="0"/>
              </a:spcAft>
              <a:buNone/>
            </a:pPr>
            <a:r>
              <a:rPr lang="en-US" baseline="0" dirty="0" smtClean="0"/>
              <a:t>BARRIER TO ENTRY ISNT HIGH : AND CALSSPASS HAS GYM TIME</a:t>
            </a:r>
          </a:p>
          <a:p>
            <a:pPr marL="171450" lvl="0" indent="-171450" rtl="0">
              <a:spcBef>
                <a:spcPts val="0"/>
              </a:spcBef>
              <a:spcAft>
                <a:spcPts val="0"/>
              </a:spcAft>
              <a:buFontTx/>
              <a:buChar char="-"/>
            </a:pPr>
            <a:r>
              <a:rPr lang="en-US" baseline="0" dirty="0" smtClean="0"/>
              <a:t>Omar says takeaway by fitness industry – educated </a:t>
            </a:r>
            <a:r>
              <a:rPr lang="en-US" baseline="0" dirty="0" err="1" smtClean="0"/>
              <a:t>ppl</a:t>
            </a:r>
            <a:r>
              <a:rPr lang="en-US" baseline="0" dirty="0" smtClean="0"/>
              <a:t> in urban places who are tech forward with more money, and then u have </a:t>
            </a:r>
            <a:r>
              <a:rPr lang="en-US" baseline="0" dirty="0" err="1" smtClean="0"/>
              <a:t>ppl</a:t>
            </a:r>
            <a:r>
              <a:rPr lang="en-US" baseline="0" dirty="0" smtClean="0"/>
              <a:t> and gym owners </a:t>
            </a:r>
            <a:r>
              <a:rPr lang="en-US" baseline="0" dirty="0" err="1" smtClean="0"/>
              <a:t>etc</a:t>
            </a:r>
            <a:r>
              <a:rPr lang="en-US" baseline="0" dirty="0" smtClean="0"/>
              <a:t> who is some guy who played baseball I </a:t>
            </a:r>
            <a:r>
              <a:rPr lang="en-US" baseline="0" dirty="0" err="1" smtClean="0"/>
              <a:t>ncollege</a:t>
            </a:r>
            <a:r>
              <a:rPr lang="en-US" baseline="0" dirty="0" smtClean="0"/>
              <a:t> and is very offline type of person and has paper sign in sheets and is very non digital and technical. From consumer base standpoint </a:t>
            </a:r>
            <a:r>
              <a:rPr lang="en-US" baseline="0" dirty="0" err="1" smtClean="0"/>
              <a:t>omar</a:t>
            </a:r>
            <a:r>
              <a:rPr lang="en-US" baseline="0" dirty="0" smtClean="0"/>
              <a:t> concern is </a:t>
            </a:r>
            <a:r>
              <a:rPr lang="en-US" baseline="0" dirty="0" err="1" smtClean="0"/>
              <a:t>ppl</a:t>
            </a:r>
            <a:r>
              <a:rPr lang="en-US" baseline="0" dirty="0" smtClean="0"/>
              <a:t> like us may have </a:t>
            </a:r>
            <a:r>
              <a:rPr lang="en-US" baseline="0" dirty="0" err="1" smtClean="0"/>
              <a:t>classpass</a:t>
            </a:r>
            <a:r>
              <a:rPr lang="en-US" baseline="0" dirty="0" smtClean="0"/>
              <a:t> </a:t>
            </a:r>
          </a:p>
          <a:p>
            <a:pPr marL="171450" lvl="0" indent="-171450" rtl="0">
              <a:spcBef>
                <a:spcPts val="0"/>
              </a:spcBef>
              <a:spcAft>
                <a:spcPts val="0"/>
              </a:spcAft>
              <a:buFontTx/>
              <a:buChar char="-"/>
            </a:pPr>
            <a:r>
              <a:rPr lang="en-US" baseline="0" dirty="0" smtClean="0"/>
              <a:t>Thinks its one tap on </a:t>
            </a:r>
            <a:r>
              <a:rPr lang="en-US" baseline="0" dirty="0" err="1" smtClean="0"/>
              <a:t>classpass</a:t>
            </a:r>
            <a:r>
              <a:rPr lang="en-US" baseline="0" dirty="0" smtClean="0"/>
              <a:t> </a:t>
            </a:r>
            <a:endParaRPr dirty="0"/>
          </a:p>
        </p:txBody>
      </p:sp>
    </p:spTree>
    <p:extLst>
      <p:ext uri="{BB962C8B-B14F-4D97-AF65-F5344CB8AC3E}">
        <p14:creationId xmlns:p14="http://schemas.microsoft.com/office/powerpoint/2010/main" val="1574569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To consumers </a:t>
            </a:r>
            <a:r>
              <a:rPr lang="en-US" dirty="0" smtClean="0">
                <a:sym typeface="Wingdings"/>
              </a:rPr>
              <a:t> no obvious</a:t>
            </a:r>
            <a:r>
              <a:rPr lang="en-US" baseline="0" dirty="0" smtClean="0">
                <a:sym typeface="Wingdings"/>
              </a:rPr>
              <a:t> risk</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MAIN RISK : GYM OWNERS LOVE THE GUYS</a:t>
            </a:r>
            <a:r>
              <a:rPr lang="en-US" baseline="0" dirty="0" smtClean="0"/>
              <a:t> WHO DON</a:t>
            </a:r>
            <a:r>
              <a:rPr lang="uk-UA" baseline="0" dirty="0" smtClean="0"/>
              <a:t>’</a:t>
            </a:r>
            <a:r>
              <a:rPr lang="en-US" baseline="0" dirty="0" smtClean="0"/>
              <a:t>T GO AND PAY AND NEVER GO – CANNIBALIZATION – BE SENSITIVE – “only reason gyms survive is big population who pay high membership rates and don</a:t>
            </a:r>
            <a:r>
              <a:rPr lang="uk-UA" baseline="0" dirty="0" smtClean="0"/>
              <a:t>’</a:t>
            </a:r>
            <a:r>
              <a:rPr lang="en-US" baseline="0" dirty="0" smtClean="0"/>
              <a:t>t use it” and if </a:t>
            </a:r>
            <a:r>
              <a:rPr lang="en-US" baseline="0" dirty="0" err="1" smtClean="0"/>
              <a:t>cannbailized</a:t>
            </a:r>
            <a:r>
              <a:rPr lang="en-US" baseline="0" dirty="0" smtClean="0"/>
              <a:t> it then would be a big risk</a:t>
            </a:r>
          </a:p>
          <a:p>
            <a:pPr marL="0" lvl="0" indent="0" rtl="0">
              <a:spcBef>
                <a:spcPts val="0"/>
              </a:spcBef>
              <a:spcAft>
                <a:spcPts val="0"/>
              </a:spcAft>
              <a:buNone/>
            </a:pPr>
            <a:r>
              <a:rPr lang="en-US" baseline="0" dirty="0" smtClean="0"/>
              <a:t>BARRIER TO ENTRY ISNT HIGH : AND CALSSPASS HAS GYM TIME</a:t>
            </a:r>
          </a:p>
          <a:p>
            <a:pPr marL="171450" lvl="0" indent="-171450" rtl="0">
              <a:spcBef>
                <a:spcPts val="0"/>
              </a:spcBef>
              <a:spcAft>
                <a:spcPts val="0"/>
              </a:spcAft>
              <a:buFontTx/>
              <a:buChar char="-"/>
            </a:pPr>
            <a:r>
              <a:rPr lang="en-US" baseline="0" dirty="0" smtClean="0"/>
              <a:t>Omar says takeaway by fitness industry – educated </a:t>
            </a:r>
            <a:r>
              <a:rPr lang="en-US" baseline="0" dirty="0" err="1" smtClean="0"/>
              <a:t>ppl</a:t>
            </a:r>
            <a:r>
              <a:rPr lang="en-US" baseline="0" dirty="0" smtClean="0"/>
              <a:t> in urban places who are tech forward with more money, and then u have </a:t>
            </a:r>
            <a:r>
              <a:rPr lang="en-US" baseline="0" dirty="0" err="1" smtClean="0"/>
              <a:t>ppl</a:t>
            </a:r>
            <a:r>
              <a:rPr lang="en-US" baseline="0" dirty="0" smtClean="0"/>
              <a:t> and gym owners </a:t>
            </a:r>
            <a:r>
              <a:rPr lang="en-US" baseline="0" dirty="0" err="1" smtClean="0"/>
              <a:t>etc</a:t>
            </a:r>
            <a:r>
              <a:rPr lang="en-US" baseline="0" dirty="0" smtClean="0"/>
              <a:t> who is some guy who played baseball I </a:t>
            </a:r>
            <a:r>
              <a:rPr lang="en-US" baseline="0" dirty="0" err="1" smtClean="0"/>
              <a:t>ncollege</a:t>
            </a:r>
            <a:r>
              <a:rPr lang="en-US" baseline="0" dirty="0" smtClean="0"/>
              <a:t> and is very offline type of person and has paper sign in sheets and is very non digital and technical. From consumer base standpoint </a:t>
            </a:r>
            <a:r>
              <a:rPr lang="en-US" baseline="0" dirty="0" err="1" smtClean="0"/>
              <a:t>omar</a:t>
            </a:r>
            <a:r>
              <a:rPr lang="en-US" baseline="0" dirty="0" smtClean="0"/>
              <a:t> concern is </a:t>
            </a:r>
            <a:r>
              <a:rPr lang="en-US" baseline="0" dirty="0" err="1" smtClean="0"/>
              <a:t>ppl</a:t>
            </a:r>
            <a:r>
              <a:rPr lang="en-US" baseline="0" dirty="0" smtClean="0"/>
              <a:t> like us may have </a:t>
            </a:r>
            <a:r>
              <a:rPr lang="en-US" baseline="0" dirty="0" err="1" smtClean="0"/>
              <a:t>classpass</a:t>
            </a:r>
            <a:r>
              <a:rPr lang="en-US" baseline="0" dirty="0" smtClean="0"/>
              <a:t> </a:t>
            </a:r>
          </a:p>
          <a:p>
            <a:pPr marL="171450" lvl="0" indent="-171450" rtl="0">
              <a:spcBef>
                <a:spcPts val="0"/>
              </a:spcBef>
              <a:spcAft>
                <a:spcPts val="0"/>
              </a:spcAft>
              <a:buFontTx/>
              <a:buChar char="-"/>
            </a:pPr>
            <a:r>
              <a:rPr lang="en-US" baseline="0" dirty="0" smtClean="0"/>
              <a:t>Thinks its one tap on </a:t>
            </a:r>
            <a:r>
              <a:rPr lang="en-US" baseline="0" dirty="0" err="1" smtClean="0"/>
              <a:t>classpass</a:t>
            </a:r>
            <a:r>
              <a:rPr lang="en-US" baseline="0" dirty="0" smtClean="0"/>
              <a:t> </a:t>
            </a:r>
            <a:endParaRPr dirty="0"/>
          </a:p>
        </p:txBody>
      </p:sp>
    </p:spTree>
    <p:extLst>
      <p:ext uri="{BB962C8B-B14F-4D97-AF65-F5344CB8AC3E}">
        <p14:creationId xmlns:p14="http://schemas.microsoft.com/office/powerpoint/2010/main" val="96685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1187365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$1M raise, $2M qualifying event, $4.5M cap</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20% discount, 6% interest, 2-year maturity</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algn="ctr" rtl="0">
              <a:spcBef>
                <a:spcPts val="0"/>
              </a:spcBef>
              <a:spcAft>
                <a:spcPts val="0"/>
              </a:spcAft>
              <a:buClr>
                <a:schemeClr val="dk1"/>
              </a:buClr>
              <a:buSzPts val="1100"/>
              <a:buFont typeface="Arial"/>
              <a:buNone/>
            </a:pPr>
            <a:r>
              <a:rPr lang="en" sz="1800" b="1" dirty="0">
                <a:solidFill>
                  <a:srgbClr val="000080"/>
                </a:solidFill>
                <a:latin typeface="Montserrat"/>
                <a:ea typeface="Montserrat"/>
                <a:cs typeface="Montserrat"/>
                <a:sym typeface="Montserrat"/>
              </a:rPr>
              <a:t>Safe-Note</a:t>
            </a:r>
            <a:endParaRPr sz="1800" b="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1200" b="1" i="1" dirty="0">
                <a:solidFill>
                  <a:srgbClr val="000080"/>
                </a:solidFill>
                <a:latin typeface="Montserrat"/>
                <a:ea typeface="Montserrat"/>
                <a:cs typeface="Montserrat"/>
                <a:sym typeface="Montserrat"/>
              </a:rPr>
              <a:t>$1.8M cap</a:t>
            </a:r>
            <a:endParaRPr sz="1200" b="1" i="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800" b="1" i="1" dirty="0">
                <a:solidFill>
                  <a:srgbClr val="000080"/>
                </a:solidFill>
                <a:latin typeface="Montserrat"/>
                <a:ea typeface="Montserrat"/>
                <a:cs typeface="Montserrat"/>
                <a:sym typeface="Montserrat"/>
              </a:rPr>
              <a:t>20% discount, 6% interest, 2-year maturity</a:t>
            </a:r>
            <a:endParaRPr sz="800" b="1" i="1" dirty="0">
              <a:solidFill>
                <a:srgbClr val="000080"/>
              </a:solidFill>
              <a:latin typeface="Montserrat"/>
              <a:ea typeface="Montserrat"/>
              <a:cs typeface="Montserrat"/>
              <a:sym typeface="Montserrat"/>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621493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7272"/>
              </a:lnSpc>
              <a:spcBef>
                <a:spcPts val="0"/>
              </a:spcBef>
              <a:spcAft>
                <a:spcPts val="0"/>
              </a:spcAft>
              <a:buClr>
                <a:schemeClr val="dk1"/>
              </a:buClr>
              <a:buSzPts val="1100"/>
              <a:buFont typeface="Arial"/>
              <a:buNone/>
            </a:pPr>
            <a:r>
              <a:rPr lang="en-US" sz="1000" dirty="0" smtClean="0">
                <a:solidFill>
                  <a:schemeClr val="dk1"/>
                </a:solidFill>
              </a:rPr>
              <a:t>Revolutionizing</a:t>
            </a:r>
            <a:r>
              <a:rPr lang="en-US" sz="1000" baseline="0" dirty="0" smtClean="0">
                <a:solidFill>
                  <a:schemeClr val="dk1"/>
                </a:solidFill>
              </a:rPr>
              <a:t> the industry</a:t>
            </a:r>
          </a:p>
          <a:p>
            <a:pPr marL="0" lvl="0" indent="0" rtl="0">
              <a:lnSpc>
                <a:spcPct val="127272"/>
              </a:lnSpc>
              <a:spcBef>
                <a:spcPts val="0"/>
              </a:spcBef>
              <a:spcAft>
                <a:spcPts val="0"/>
              </a:spcAft>
              <a:buClr>
                <a:schemeClr val="dk1"/>
              </a:buClr>
              <a:buSzPts val="1100"/>
              <a:buFont typeface="Arial"/>
              <a:buNone/>
            </a:pPr>
            <a:r>
              <a:rPr lang="en-US" sz="1000" baseline="0" dirty="0" smtClean="0">
                <a:solidFill>
                  <a:schemeClr val="dk1"/>
                </a:solidFill>
              </a:rPr>
              <a:t>The way people access fitness</a:t>
            </a:r>
          </a:p>
          <a:p>
            <a:pPr marL="0" lvl="0" indent="0" rtl="0">
              <a:lnSpc>
                <a:spcPct val="127272"/>
              </a:lnSpc>
              <a:spcBef>
                <a:spcPts val="0"/>
              </a:spcBef>
              <a:spcAft>
                <a:spcPts val="0"/>
              </a:spcAft>
              <a:buClr>
                <a:schemeClr val="dk1"/>
              </a:buClr>
              <a:buSzPts val="1100"/>
              <a:buFont typeface="Arial"/>
              <a:buNone/>
            </a:pPr>
            <a:r>
              <a:rPr lang="en-US" sz="1000" baseline="0" dirty="0" smtClean="0">
                <a:solidFill>
                  <a:schemeClr val="dk1"/>
                </a:solidFill>
              </a:rPr>
              <a:t>ETC ETC.</a:t>
            </a:r>
          </a:p>
          <a:p>
            <a:pPr marL="0" lvl="0" indent="0" rtl="0">
              <a:lnSpc>
                <a:spcPct val="127272"/>
              </a:lnSpc>
              <a:spcBef>
                <a:spcPts val="0"/>
              </a:spcBef>
              <a:spcAft>
                <a:spcPts val="0"/>
              </a:spcAft>
              <a:buClr>
                <a:schemeClr val="dk1"/>
              </a:buClr>
              <a:buSzPts val="1100"/>
              <a:buFont typeface="Arial"/>
              <a:buNone/>
            </a:pPr>
            <a:r>
              <a:rPr lang="en-US" sz="1000" b="1" baseline="0" dirty="0" smtClean="0">
                <a:solidFill>
                  <a:schemeClr val="dk1"/>
                </a:solidFill>
              </a:rPr>
              <a:t>To invest in </a:t>
            </a:r>
            <a:r>
              <a:rPr lang="en-US" sz="1000" b="1" baseline="0" dirty="0" err="1" smtClean="0">
                <a:solidFill>
                  <a:schemeClr val="dk1"/>
                </a:solidFill>
              </a:rPr>
              <a:t>flexit</a:t>
            </a:r>
            <a:r>
              <a:rPr lang="en-US" sz="1000" b="1" baseline="0" dirty="0" smtClean="0">
                <a:solidFill>
                  <a:schemeClr val="dk1"/>
                </a:solidFill>
              </a:rPr>
              <a:t> v a gym is a way of participating in secular trend without the capital cost.</a:t>
            </a:r>
            <a:endParaRPr lang="en-US" sz="1000" b="1" dirty="0" smtClean="0">
              <a:solidFill>
                <a:schemeClr val="dk1"/>
              </a:solidFill>
            </a:endParaRPr>
          </a:p>
        </p:txBody>
      </p:sp>
    </p:spTree>
    <p:extLst>
      <p:ext uri="{BB962C8B-B14F-4D97-AF65-F5344CB8AC3E}">
        <p14:creationId xmlns:p14="http://schemas.microsoft.com/office/powerpoint/2010/main" val="960107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4313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52538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158750" indent="0">
              <a:buNone/>
            </a:pPr>
            <a:endParaRPr lang="en-US" sz="1600" baseline="0" dirty="0" smtClean="0"/>
          </a:p>
        </p:txBody>
      </p:sp>
    </p:spTree>
    <p:extLst>
      <p:ext uri="{BB962C8B-B14F-4D97-AF65-F5344CB8AC3E}">
        <p14:creationId xmlns:p14="http://schemas.microsoft.com/office/powerpoint/2010/main" val="1792469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016471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457200" indent="-298450">
              <a:buFontTx/>
              <a:buChar char="-"/>
            </a:pPr>
            <a:r>
              <a:rPr lang="en-US" sz="1600" baseline="0" dirty="0" smtClean="0"/>
              <a:t>Align text</a:t>
            </a:r>
          </a:p>
          <a:p>
            <a:pPr marL="158750" indent="0">
              <a:buNone/>
            </a:pPr>
            <a:endParaRPr lang="en-US" sz="1600" baseline="0" dirty="0" smtClean="0"/>
          </a:p>
        </p:txBody>
      </p:sp>
    </p:spTree>
    <p:extLst>
      <p:ext uri="{BB962C8B-B14F-4D97-AF65-F5344CB8AC3E}">
        <p14:creationId xmlns:p14="http://schemas.microsoft.com/office/powerpoint/2010/main" val="1790067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65253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808886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476492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525305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To consumers </a:t>
            </a:r>
            <a:r>
              <a:rPr lang="en-US" dirty="0" smtClean="0">
                <a:sym typeface="Wingdings"/>
              </a:rPr>
              <a:t> no obvious</a:t>
            </a:r>
            <a:r>
              <a:rPr lang="en-US" baseline="0" dirty="0" smtClean="0">
                <a:sym typeface="Wingdings"/>
              </a:rPr>
              <a:t> risk</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MAIN RISK : GYM OWNERS LOVE THE GUYS</a:t>
            </a:r>
            <a:r>
              <a:rPr lang="en-US" baseline="0" dirty="0" smtClean="0"/>
              <a:t> WHO DON</a:t>
            </a:r>
            <a:r>
              <a:rPr lang="uk-UA" baseline="0" dirty="0" smtClean="0"/>
              <a:t>’</a:t>
            </a:r>
            <a:r>
              <a:rPr lang="en-US" baseline="0" dirty="0" smtClean="0"/>
              <a:t>T GO AND PAY AND NEVER GO – CANNIBALIZATION – BE SENSITIVE – “only reason gyms survive is big population who pay high membership rates and don</a:t>
            </a:r>
            <a:r>
              <a:rPr lang="uk-UA" baseline="0" dirty="0" smtClean="0"/>
              <a:t>’</a:t>
            </a:r>
            <a:r>
              <a:rPr lang="en-US" baseline="0" dirty="0" smtClean="0"/>
              <a:t>t use it” and if </a:t>
            </a:r>
            <a:r>
              <a:rPr lang="en-US" baseline="0" dirty="0" err="1" smtClean="0"/>
              <a:t>cannbailized</a:t>
            </a:r>
            <a:r>
              <a:rPr lang="en-US" baseline="0" dirty="0" smtClean="0"/>
              <a:t> it then would be a big risk</a:t>
            </a:r>
          </a:p>
          <a:p>
            <a:pPr marL="0" lvl="0" indent="0" rtl="0">
              <a:spcBef>
                <a:spcPts val="0"/>
              </a:spcBef>
              <a:spcAft>
                <a:spcPts val="0"/>
              </a:spcAft>
              <a:buNone/>
            </a:pPr>
            <a:r>
              <a:rPr lang="en-US" baseline="0" dirty="0" smtClean="0"/>
              <a:t>BARRIER TO ENTRY ISNT HIGH : AND CALSSPASS HAS GYM TIME</a:t>
            </a:r>
          </a:p>
          <a:p>
            <a:pPr marL="171450" lvl="0" indent="-171450" rtl="0">
              <a:spcBef>
                <a:spcPts val="0"/>
              </a:spcBef>
              <a:spcAft>
                <a:spcPts val="0"/>
              </a:spcAft>
              <a:buFontTx/>
              <a:buChar char="-"/>
            </a:pPr>
            <a:r>
              <a:rPr lang="en-US" baseline="0" dirty="0" smtClean="0"/>
              <a:t>Omar says takeaway by fitness industry – educated </a:t>
            </a:r>
            <a:r>
              <a:rPr lang="en-US" baseline="0" dirty="0" err="1" smtClean="0"/>
              <a:t>ppl</a:t>
            </a:r>
            <a:r>
              <a:rPr lang="en-US" baseline="0" dirty="0" smtClean="0"/>
              <a:t> in urban places who are tech forward with more money, and then u have </a:t>
            </a:r>
            <a:r>
              <a:rPr lang="en-US" baseline="0" dirty="0" err="1" smtClean="0"/>
              <a:t>ppl</a:t>
            </a:r>
            <a:r>
              <a:rPr lang="en-US" baseline="0" dirty="0" smtClean="0"/>
              <a:t> and gym owners </a:t>
            </a:r>
            <a:r>
              <a:rPr lang="en-US" baseline="0" dirty="0" err="1" smtClean="0"/>
              <a:t>etc</a:t>
            </a:r>
            <a:r>
              <a:rPr lang="en-US" baseline="0" dirty="0" smtClean="0"/>
              <a:t> who is some guy who played baseball I </a:t>
            </a:r>
            <a:r>
              <a:rPr lang="en-US" baseline="0" dirty="0" err="1" smtClean="0"/>
              <a:t>ncollege</a:t>
            </a:r>
            <a:r>
              <a:rPr lang="en-US" baseline="0" dirty="0" smtClean="0"/>
              <a:t> and is very offline type of person and has paper sign in sheets and is very non digital and technical. From consumer base standpoint </a:t>
            </a:r>
            <a:r>
              <a:rPr lang="en-US" baseline="0" dirty="0" err="1" smtClean="0"/>
              <a:t>omar</a:t>
            </a:r>
            <a:r>
              <a:rPr lang="en-US" baseline="0" dirty="0" smtClean="0"/>
              <a:t> concern is </a:t>
            </a:r>
            <a:r>
              <a:rPr lang="en-US" baseline="0" dirty="0" err="1" smtClean="0"/>
              <a:t>ppl</a:t>
            </a:r>
            <a:r>
              <a:rPr lang="en-US" baseline="0" dirty="0" smtClean="0"/>
              <a:t> like us may have </a:t>
            </a:r>
            <a:r>
              <a:rPr lang="en-US" baseline="0" dirty="0" err="1" smtClean="0"/>
              <a:t>classpass</a:t>
            </a:r>
            <a:r>
              <a:rPr lang="en-US" baseline="0" dirty="0" smtClean="0"/>
              <a:t> </a:t>
            </a:r>
          </a:p>
          <a:p>
            <a:pPr marL="171450" lvl="0" indent="-171450" rtl="0">
              <a:spcBef>
                <a:spcPts val="0"/>
              </a:spcBef>
              <a:spcAft>
                <a:spcPts val="0"/>
              </a:spcAft>
              <a:buFontTx/>
              <a:buChar char="-"/>
            </a:pPr>
            <a:r>
              <a:rPr lang="en-US" baseline="0" dirty="0" smtClean="0"/>
              <a:t>Thinks its one tap on </a:t>
            </a:r>
            <a:r>
              <a:rPr lang="en-US" baseline="0" dirty="0" err="1" smtClean="0"/>
              <a:t>classpass</a:t>
            </a:r>
            <a:r>
              <a:rPr lang="en-US" baseline="0" dirty="0" smtClean="0"/>
              <a:t> </a:t>
            </a:r>
            <a:endParaRPr dirty="0"/>
          </a:p>
        </p:txBody>
      </p:sp>
    </p:spTree>
    <p:extLst>
      <p:ext uri="{BB962C8B-B14F-4D97-AF65-F5344CB8AC3E}">
        <p14:creationId xmlns:p14="http://schemas.microsoft.com/office/powerpoint/2010/main" val="857488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Lets add affiliate programs in here, will be very important! Add to middle tier (rewards </a:t>
            </a:r>
            <a:r>
              <a:rPr lang="en-US" dirty="0" err="1" smtClean="0"/>
              <a:t>etc</a:t>
            </a:r>
            <a:r>
              <a:rPr lang="en-US" dirty="0" smtClean="0"/>
              <a:t>)</a:t>
            </a:r>
          </a:p>
          <a:p>
            <a:pPr marL="0" lvl="0" indent="0" rtl="0">
              <a:spcBef>
                <a:spcPts val="0"/>
              </a:spcBef>
              <a:spcAft>
                <a:spcPts val="0"/>
              </a:spcAft>
              <a:buNone/>
            </a:pPr>
            <a:r>
              <a:rPr lang="en-US" dirty="0" smtClean="0"/>
              <a:t>Thinking</a:t>
            </a:r>
            <a:r>
              <a:rPr lang="en-US" baseline="0" dirty="0" smtClean="0"/>
              <a:t> about eliminating the cost/effectiveness thing?</a:t>
            </a:r>
            <a:endParaRPr dirty="0"/>
          </a:p>
        </p:txBody>
      </p:sp>
    </p:spTree>
    <p:extLst>
      <p:ext uri="{BB962C8B-B14F-4D97-AF65-F5344CB8AC3E}">
        <p14:creationId xmlns:p14="http://schemas.microsoft.com/office/powerpoint/2010/main" val="679148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217965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15899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2352806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To consumers </a:t>
            </a:r>
            <a:r>
              <a:rPr lang="en-US" dirty="0" smtClean="0">
                <a:sym typeface="Wingdings"/>
              </a:rPr>
              <a:t> no obvious</a:t>
            </a:r>
            <a:r>
              <a:rPr lang="en-US" baseline="0" dirty="0" smtClean="0">
                <a:sym typeface="Wingdings"/>
              </a:rPr>
              <a:t> risk</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MAIN RISK : GYM OWNERS LOVE THE GUYS</a:t>
            </a:r>
            <a:r>
              <a:rPr lang="en-US" baseline="0" dirty="0" smtClean="0"/>
              <a:t> WHO DON</a:t>
            </a:r>
            <a:r>
              <a:rPr lang="uk-UA" baseline="0" dirty="0" smtClean="0"/>
              <a:t>’</a:t>
            </a:r>
            <a:r>
              <a:rPr lang="en-US" baseline="0" dirty="0" smtClean="0"/>
              <a:t>T GO AND PAY AND NEVER GO – CANNIBALIZATION – BE SENSITIVE – “only reason gyms survive is big population who pay high membership rates and don</a:t>
            </a:r>
            <a:r>
              <a:rPr lang="uk-UA" baseline="0" dirty="0" smtClean="0"/>
              <a:t>’</a:t>
            </a:r>
            <a:r>
              <a:rPr lang="en-US" baseline="0" dirty="0" smtClean="0"/>
              <a:t>t use it” and if </a:t>
            </a:r>
            <a:r>
              <a:rPr lang="en-US" baseline="0" dirty="0" err="1" smtClean="0"/>
              <a:t>cannbailized</a:t>
            </a:r>
            <a:r>
              <a:rPr lang="en-US" baseline="0" dirty="0" smtClean="0"/>
              <a:t> it then would be a big risk</a:t>
            </a:r>
          </a:p>
          <a:p>
            <a:pPr marL="0" lvl="0" indent="0" rtl="0">
              <a:spcBef>
                <a:spcPts val="0"/>
              </a:spcBef>
              <a:spcAft>
                <a:spcPts val="0"/>
              </a:spcAft>
              <a:buNone/>
            </a:pPr>
            <a:r>
              <a:rPr lang="en-US" baseline="0" dirty="0" smtClean="0"/>
              <a:t>BARRIER TO ENTRY ISNT HIGH : AND CALSSPASS HAS GYM TIME</a:t>
            </a:r>
          </a:p>
          <a:p>
            <a:pPr marL="171450" lvl="0" indent="-171450" rtl="0">
              <a:spcBef>
                <a:spcPts val="0"/>
              </a:spcBef>
              <a:spcAft>
                <a:spcPts val="0"/>
              </a:spcAft>
              <a:buFontTx/>
              <a:buChar char="-"/>
            </a:pPr>
            <a:r>
              <a:rPr lang="en-US" baseline="0" dirty="0" smtClean="0"/>
              <a:t>Omar says takeaway by fitness industry – educated </a:t>
            </a:r>
            <a:r>
              <a:rPr lang="en-US" baseline="0" dirty="0" err="1" smtClean="0"/>
              <a:t>ppl</a:t>
            </a:r>
            <a:r>
              <a:rPr lang="en-US" baseline="0" dirty="0" smtClean="0"/>
              <a:t> in urban places who are tech forward with more money, and then u have </a:t>
            </a:r>
            <a:r>
              <a:rPr lang="en-US" baseline="0" dirty="0" err="1" smtClean="0"/>
              <a:t>ppl</a:t>
            </a:r>
            <a:r>
              <a:rPr lang="en-US" baseline="0" dirty="0" smtClean="0"/>
              <a:t> and gym owners </a:t>
            </a:r>
            <a:r>
              <a:rPr lang="en-US" baseline="0" dirty="0" err="1" smtClean="0"/>
              <a:t>etc</a:t>
            </a:r>
            <a:r>
              <a:rPr lang="en-US" baseline="0" dirty="0" smtClean="0"/>
              <a:t> who is some guy who played baseball I </a:t>
            </a:r>
            <a:r>
              <a:rPr lang="en-US" baseline="0" dirty="0" err="1" smtClean="0"/>
              <a:t>ncollege</a:t>
            </a:r>
            <a:r>
              <a:rPr lang="en-US" baseline="0" dirty="0" smtClean="0"/>
              <a:t> and is very offline type of person and has paper sign in sheets and is very non digital and technical. From consumer base standpoint </a:t>
            </a:r>
            <a:r>
              <a:rPr lang="en-US" baseline="0" dirty="0" err="1" smtClean="0"/>
              <a:t>omar</a:t>
            </a:r>
            <a:r>
              <a:rPr lang="en-US" baseline="0" dirty="0" smtClean="0"/>
              <a:t> concern is </a:t>
            </a:r>
            <a:r>
              <a:rPr lang="en-US" baseline="0" dirty="0" err="1" smtClean="0"/>
              <a:t>ppl</a:t>
            </a:r>
            <a:r>
              <a:rPr lang="en-US" baseline="0" dirty="0" smtClean="0"/>
              <a:t> like us may have </a:t>
            </a:r>
            <a:r>
              <a:rPr lang="en-US" baseline="0" dirty="0" err="1" smtClean="0"/>
              <a:t>classpass</a:t>
            </a:r>
            <a:r>
              <a:rPr lang="en-US" baseline="0" dirty="0" smtClean="0"/>
              <a:t> </a:t>
            </a:r>
          </a:p>
          <a:p>
            <a:pPr marL="171450" lvl="0" indent="-171450" rtl="0">
              <a:spcBef>
                <a:spcPts val="0"/>
              </a:spcBef>
              <a:spcAft>
                <a:spcPts val="0"/>
              </a:spcAft>
              <a:buFontTx/>
              <a:buChar char="-"/>
            </a:pPr>
            <a:r>
              <a:rPr lang="en-US" baseline="0" dirty="0" smtClean="0"/>
              <a:t>Thinks its one tap on </a:t>
            </a:r>
            <a:r>
              <a:rPr lang="en-US" baseline="0" dirty="0" err="1" smtClean="0"/>
              <a:t>classpass</a:t>
            </a:r>
            <a:r>
              <a:rPr lang="en-US" baseline="0" dirty="0" smtClean="0"/>
              <a:t> </a:t>
            </a:r>
            <a:endParaRPr dirty="0"/>
          </a:p>
        </p:txBody>
      </p:sp>
    </p:spTree>
    <p:extLst>
      <p:ext uri="{BB962C8B-B14F-4D97-AF65-F5344CB8AC3E}">
        <p14:creationId xmlns:p14="http://schemas.microsoft.com/office/powerpoint/2010/main" val="1632298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640014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smtClean="0">
                <a:solidFill>
                  <a:srgbClr val="000000"/>
                </a:solidFill>
                <a:latin typeface="Arial"/>
                <a:ea typeface="Arial"/>
                <a:cs typeface="Arial"/>
                <a:sym typeface="Arial"/>
              </a:rPr>
              <a:t>As of 2017, anywhere from 5 percent to 26 percent of fitness operators, based on their business model, indicated they engaged with digital aggregators.</a:t>
            </a:r>
          </a:p>
          <a:p>
            <a:endParaRPr lang="en-US" sz="1100" b="0" i="0" u="none" strike="noStrike" cap="none" baseline="0" dirty="0" smtClean="0">
              <a:solidFill>
                <a:srgbClr val="000000"/>
              </a:solidFill>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“Imagine a set of tablets when you arrive, and other self-service options to streamline a large group of individuals arriving at once, with helpful service professionals available as needed,” says Sarah Abdallah, an interior architect and designer, whose been tasked with incorporating wellness elements for clients like the Ritz-Carlton and </a:t>
            </a:r>
            <a:r>
              <a:rPr lang="en-US" sz="1100" b="0" i="0" u="none" strike="noStrike" cap="none" dirty="0" smtClean="0">
                <a:solidFill>
                  <a:srgbClr val="000000"/>
                </a:solidFill>
                <a:effectLst/>
                <a:latin typeface="Arial"/>
                <a:ea typeface="Arial"/>
                <a:cs typeface="Arial"/>
                <a:sym typeface="Arial"/>
                <a:hlinkClick r:id="rId3"/>
              </a:rPr>
              <a:t>Neuehouse</a:t>
            </a:r>
            <a:r>
              <a:rPr lang="en-US" sz="1100" b="0" i="0" u="none" strike="noStrike" cap="none" dirty="0" smtClean="0">
                <a:solidFill>
                  <a:srgbClr val="000000"/>
                </a:solidFill>
                <a:effectLst/>
                <a:latin typeface="Arial"/>
                <a:ea typeface="Arial"/>
                <a:cs typeface="Arial"/>
                <a:sym typeface="Arial"/>
              </a:rPr>
              <a:t>, a private club and co-working space. Translation: a less frantic clamoring of leggings-clad folks scrambling to make it in time for the warm-up. “Technology can be integral in helping people make the transition from the chaotic outside world to going within,” -- “Well and Good” </a:t>
            </a:r>
            <a:endParaRPr dirty="0"/>
          </a:p>
        </p:txBody>
      </p:sp>
    </p:spTree>
    <p:extLst>
      <p:ext uri="{BB962C8B-B14F-4D97-AF65-F5344CB8AC3E}">
        <p14:creationId xmlns:p14="http://schemas.microsoft.com/office/powerpoint/2010/main" val="283671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457200" indent="-298450">
              <a:buFontTx/>
              <a:buChar char="-"/>
            </a:pPr>
            <a:r>
              <a:rPr lang="en-US" sz="1600" baseline="0" dirty="0" smtClean="0"/>
              <a:t>Align text</a:t>
            </a:r>
          </a:p>
          <a:p>
            <a:pPr marL="158750" indent="0">
              <a:buNone/>
            </a:pPr>
            <a:endParaRPr lang="en-US" sz="1600" baseline="0" dirty="0" smtClean="0"/>
          </a:p>
        </p:txBody>
      </p:sp>
    </p:spTree>
    <p:extLst>
      <p:ext uri="{BB962C8B-B14F-4D97-AF65-F5344CB8AC3E}">
        <p14:creationId xmlns:p14="http://schemas.microsoft.com/office/powerpoint/2010/main" val="417210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p:txBody>
      </p:sp>
    </p:spTree>
    <p:extLst>
      <p:ext uri="{BB962C8B-B14F-4D97-AF65-F5344CB8AC3E}">
        <p14:creationId xmlns:p14="http://schemas.microsoft.com/office/powerpoint/2010/main" val="783307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Add personal training sessions here</a:t>
            </a:r>
            <a:endParaRPr dirty="0"/>
          </a:p>
          <a:p>
            <a:pPr marL="0" lvl="0" indent="0" rtl="0">
              <a:spcBef>
                <a:spcPts val="0"/>
              </a:spcBef>
              <a:spcAft>
                <a:spcPts val="0"/>
              </a:spcAft>
              <a:buNone/>
            </a:pPr>
            <a:r>
              <a:rPr lang="en-US" dirty="0" smtClean="0"/>
              <a:t>Nudge</a:t>
            </a:r>
            <a:r>
              <a:rPr lang="en-US" baseline="0" dirty="0" smtClean="0"/>
              <a:t> on overlap</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1. Value and </a:t>
            </a:r>
            <a:r>
              <a:rPr lang="en-US" baseline="0" dirty="0" err="1" smtClean="0"/>
              <a:t>trasnperncy</a:t>
            </a:r>
            <a:r>
              <a:rPr lang="en-US" baseline="0" dirty="0" smtClean="0"/>
              <a:t> </a:t>
            </a:r>
          </a:p>
          <a:p>
            <a:pPr marL="0" lvl="0" indent="0" rtl="0">
              <a:spcBef>
                <a:spcPts val="0"/>
              </a:spcBef>
              <a:spcAft>
                <a:spcPts val="0"/>
              </a:spcAft>
              <a:buNone/>
            </a:pPr>
            <a:r>
              <a:rPr lang="en-US" baseline="0" dirty="0" smtClean="0"/>
              <a:t>2. Pay for what you use, don</a:t>
            </a:r>
            <a:r>
              <a:rPr lang="uk-UA" baseline="0" dirty="0" smtClean="0"/>
              <a:t>’</a:t>
            </a:r>
            <a:r>
              <a:rPr lang="en-US" baseline="0" dirty="0" smtClean="0"/>
              <a:t>t waste money</a:t>
            </a:r>
          </a:p>
          <a:p>
            <a:pPr marL="0" lvl="0" indent="0" rtl="0">
              <a:spcBef>
                <a:spcPts val="0"/>
              </a:spcBef>
              <a:spcAft>
                <a:spcPts val="0"/>
              </a:spcAft>
              <a:buNone/>
            </a:pPr>
            <a:r>
              <a:rPr lang="en-US" baseline="0" dirty="0" smtClean="0"/>
              <a:t>3. Variability – don</a:t>
            </a:r>
            <a:r>
              <a:rPr lang="uk-UA" baseline="0" dirty="0" smtClean="0"/>
              <a:t>’</a:t>
            </a:r>
            <a:r>
              <a:rPr lang="en-US" baseline="0" dirty="0" smtClean="0"/>
              <a:t>t be limited by one gym</a:t>
            </a:r>
          </a:p>
          <a:p>
            <a:pPr marL="0" lvl="0" indent="0" rtl="0">
              <a:spcBef>
                <a:spcPts val="0"/>
              </a:spcBef>
              <a:spcAft>
                <a:spcPts val="0"/>
              </a:spcAft>
              <a:buNone/>
            </a:pPr>
            <a:r>
              <a:rPr lang="en-US" baseline="0" dirty="0" smtClean="0"/>
              <a:t>4. </a:t>
            </a:r>
            <a:r>
              <a:rPr lang="en-US" baseline="0" dirty="0" err="1" smtClean="0"/>
              <a:t>Accesibility</a:t>
            </a:r>
            <a:r>
              <a:rPr lang="en-US" baseline="0" dirty="0" smtClean="0"/>
              <a:t> – don</a:t>
            </a:r>
            <a:r>
              <a:rPr lang="uk-UA" baseline="0" dirty="0" smtClean="0"/>
              <a:t>’</a:t>
            </a:r>
            <a:r>
              <a:rPr lang="en-US" baseline="0" dirty="0" smtClean="0"/>
              <a:t>t be discouraged by membership and barriers to entry</a:t>
            </a:r>
          </a:p>
          <a:p>
            <a:pPr marL="0" lvl="0" indent="0" rtl="0">
              <a:spcBef>
                <a:spcPts val="0"/>
              </a:spcBef>
              <a:spcAft>
                <a:spcPts val="0"/>
              </a:spcAft>
              <a:buNone/>
            </a:pPr>
            <a:r>
              <a:rPr lang="en-US" baseline="0" dirty="0" smtClean="0"/>
              <a:t>5. Community</a:t>
            </a:r>
          </a:p>
          <a:p>
            <a:pPr marL="0" lvl="0" indent="0" rtl="0">
              <a:spcBef>
                <a:spcPts val="0"/>
              </a:spcBef>
              <a:spcAft>
                <a:spcPts val="0"/>
              </a:spcAft>
              <a:buNone/>
            </a:pPr>
            <a:r>
              <a:rPr lang="en-US" baseline="0" dirty="0" smtClean="0"/>
              <a:t>6. Seamless experience</a:t>
            </a:r>
          </a:p>
          <a:p>
            <a:pPr marL="0" lvl="0" indent="0" rtl="0">
              <a:spcBef>
                <a:spcPts val="0"/>
              </a:spcBef>
              <a:spcAft>
                <a:spcPts val="0"/>
              </a:spcAft>
              <a:buNone/>
            </a:pPr>
            <a:r>
              <a:rPr lang="en-US" baseline="0" dirty="0" smtClean="0"/>
              <a:t>7. </a:t>
            </a:r>
            <a:r>
              <a:rPr lang="en-US" baseline="0" dirty="0" err="1" smtClean="0"/>
              <a:t>Ingration</a:t>
            </a:r>
            <a:r>
              <a:rPr lang="en-US" baseline="0" dirty="0" smtClean="0"/>
              <a:t> and </a:t>
            </a:r>
            <a:r>
              <a:rPr lang="en-US" baseline="0" dirty="0" err="1" smtClean="0"/>
              <a:t>ocnnectivity</a:t>
            </a:r>
            <a:r>
              <a:rPr lang="en-US" baseline="0" dirty="0" smtClean="0"/>
              <a:t>  </a:t>
            </a:r>
            <a:endParaRPr dirty="0"/>
          </a:p>
        </p:txBody>
      </p:sp>
    </p:spTree>
    <p:extLst>
      <p:ext uri="{BB962C8B-B14F-4D97-AF65-F5344CB8AC3E}">
        <p14:creationId xmlns:p14="http://schemas.microsoft.com/office/powerpoint/2010/main" val="1958688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Add personal training sessions here</a:t>
            </a:r>
            <a:endParaRPr dirty="0"/>
          </a:p>
          <a:p>
            <a:pPr marL="0" lvl="0" indent="0" rtl="0">
              <a:spcBef>
                <a:spcPts val="0"/>
              </a:spcBef>
              <a:spcAft>
                <a:spcPts val="0"/>
              </a:spcAft>
              <a:buNone/>
            </a:pPr>
            <a:endParaRPr lang="en-US" dirty="0" smtClean="0"/>
          </a:p>
          <a:p>
            <a:pPr marL="228600" lvl="0" indent="-228600" rtl="0">
              <a:spcBef>
                <a:spcPts val="0"/>
              </a:spcBef>
              <a:spcAft>
                <a:spcPts val="0"/>
              </a:spcAft>
              <a:buAutoNum type="arabicPeriod"/>
            </a:pPr>
            <a:r>
              <a:rPr lang="en-US" b="1" dirty="0" smtClean="0"/>
              <a:t>No cost for facility</a:t>
            </a:r>
          </a:p>
          <a:p>
            <a:pPr marL="228600" lvl="0" indent="-228600" rtl="0">
              <a:spcBef>
                <a:spcPts val="0"/>
              </a:spcBef>
              <a:spcAft>
                <a:spcPts val="0"/>
              </a:spcAft>
              <a:buAutoNum type="arabicPeriod"/>
            </a:pPr>
            <a:r>
              <a:rPr lang="en-US" dirty="0" smtClean="0"/>
              <a:t>Easy</a:t>
            </a:r>
            <a:r>
              <a:rPr lang="en-US" baseline="0" dirty="0" smtClean="0"/>
              <a:t> to use</a:t>
            </a:r>
          </a:p>
          <a:p>
            <a:pPr marL="228600" lvl="0" indent="-228600" rtl="0">
              <a:spcBef>
                <a:spcPts val="0"/>
              </a:spcBef>
              <a:spcAft>
                <a:spcPts val="0"/>
              </a:spcAft>
              <a:buAutoNum type="arabicPeriod"/>
            </a:pPr>
            <a:r>
              <a:rPr lang="en-US" b="1" baseline="0" dirty="0" smtClean="0"/>
              <a:t>No congestion/drama at front desk</a:t>
            </a:r>
          </a:p>
          <a:p>
            <a:pPr marL="228600" lvl="0" indent="-228600" rtl="0">
              <a:spcBef>
                <a:spcPts val="0"/>
              </a:spcBef>
              <a:spcAft>
                <a:spcPts val="0"/>
              </a:spcAft>
              <a:buAutoNum type="arabicPeriod"/>
            </a:pPr>
            <a:r>
              <a:rPr lang="en-US" b="1" baseline="0" dirty="0" smtClean="0"/>
              <a:t>State of the art </a:t>
            </a:r>
            <a:r>
              <a:rPr lang="en-US" b="1" baseline="0" dirty="0" err="1" smtClean="0"/>
              <a:t>technoloy</a:t>
            </a:r>
            <a:r>
              <a:rPr lang="en-US" b="1" baseline="0" dirty="0" smtClean="0"/>
              <a:t>, seamless digital experience</a:t>
            </a:r>
          </a:p>
          <a:p>
            <a:pPr marL="228600" lvl="0" indent="-228600" rtl="0">
              <a:spcBef>
                <a:spcPts val="0"/>
              </a:spcBef>
              <a:spcAft>
                <a:spcPts val="0"/>
              </a:spcAft>
              <a:buAutoNum type="arabicPeriod"/>
            </a:pPr>
            <a:r>
              <a:rPr lang="en-US" baseline="0" dirty="0" smtClean="0"/>
              <a:t>Incremental revenue (via share)</a:t>
            </a:r>
          </a:p>
          <a:p>
            <a:pPr marL="228600" lvl="0" indent="-228600" rtl="0">
              <a:spcBef>
                <a:spcPts val="0"/>
              </a:spcBef>
              <a:spcAft>
                <a:spcPts val="0"/>
              </a:spcAft>
              <a:buAutoNum type="arabicPeriod"/>
            </a:pPr>
            <a:r>
              <a:rPr lang="en-US" baseline="0" dirty="0" err="1" smtClean="0"/>
              <a:t>Organoic</a:t>
            </a:r>
            <a:r>
              <a:rPr lang="en-US" baseline="0" dirty="0" smtClean="0"/>
              <a:t> cross promotion/marketing</a:t>
            </a:r>
          </a:p>
          <a:p>
            <a:pPr marL="228600" lvl="0" indent="-228600" rtl="0">
              <a:spcBef>
                <a:spcPts val="0"/>
              </a:spcBef>
              <a:spcAft>
                <a:spcPts val="0"/>
              </a:spcAft>
              <a:buAutoNum type="arabicPeriod"/>
            </a:pPr>
            <a:r>
              <a:rPr lang="en-US" baseline="0" dirty="0" smtClean="0"/>
              <a:t>Paperless</a:t>
            </a:r>
          </a:p>
          <a:p>
            <a:pPr marL="228600" lvl="0" indent="-228600" rtl="0">
              <a:spcBef>
                <a:spcPts val="0"/>
              </a:spcBef>
              <a:spcAft>
                <a:spcPts val="0"/>
              </a:spcAft>
              <a:buAutoNum type="arabicPeriod"/>
            </a:pPr>
            <a:r>
              <a:rPr lang="en-US" b="1" baseline="0" dirty="0" smtClean="0"/>
              <a:t>Reporting/data/metrics</a:t>
            </a:r>
          </a:p>
        </p:txBody>
      </p:sp>
    </p:spTree>
    <p:extLst>
      <p:ext uri="{BB962C8B-B14F-4D97-AF65-F5344CB8AC3E}">
        <p14:creationId xmlns:p14="http://schemas.microsoft.com/office/powerpoint/2010/main" val="38673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2.bin"/><Relationship Id="rId5" Type="http://schemas.openxmlformats.org/officeDocument/2006/relationships/image" Target="../media/image1.emf"/><Relationship Id="rId1" Type="http://schemas.openxmlformats.org/officeDocument/2006/relationships/vmlDrawing" Target="../drawings/vmlDrawing2.vml"/><Relationship Id="rId2"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603294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2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tags" Target="../tags/tag2.xml"/><Relationship Id="rId15" Type="http://schemas.openxmlformats.org/officeDocument/2006/relationships/oleObject" Target="../embeddings/oleObject1.bin"/><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4"/>
            </p:custDataLst>
            <p:extLst>
              <p:ext uri="{D42A27DB-BD31-4B8C-83A1-F6EECF244321}">
                <p14:modId xmlns:p14="http://schemas.microsoft.com/office/powerpoint/2010/main" val="2102796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5"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mailto:info@tuurnup.com" TargetMode="External"/><Relationship Id="rId5" Type="http://schemas.openxmlformats.org/officeDocument/2006/relationships/hyperlink" Target="http://www.tuurnup.com"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0.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comments" Target="../comments/comment3.xml"/><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6.png"/><Relationship Id="rId19"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0.tiff"/><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20.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6.jpg"/><Relationship Id="rId5" Type="http://schemas.openxmlformats.org/officeDocument/2006/relationships/image" Target="../media/image37.jpg"/><Relationship Id="rId6" Type="http://schemas.openxmlformats.org/officeDocument/2006/relationships/image" Target="../media/image20.tiff"/><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6.jpg"/><Relationship Id="rId5" Type="http://schemas.openxmlformats.org/officeDocument/2006/relationships/image" Target="../media/image37.jpg"/><Relationship Id="rId6" Type="http://schemas.openxmlformats.org/officeDocument/2006/relationships/image" Target="../media/image20.tif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tiff"/><Relationship Id="rId5"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comments" Target="../comments/comment5.xml"/><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6.png"/><Relationship Id="rId19"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0.tiff"/><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23.xml.rels><?xml version="1.0" encoding="UTF-8" standalone="yes"?>
<Relationships xmlns="http://schemas.openxmlformats.org/package/2006/relationships"><Relationship Id="rId9" Type="http://schemas.openxmlformats.org/officeDocument/2006/relationships/image" Target="../media/image25.png"/><Relationship Id="rId20" Type="http://schemas.openxmlformats.org/officeDocument/2006/relationships/comments" Target="../comments/comment6.xml"/><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6.png"/><Relationship Id="rId19"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0.tiff"/><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s>
</file>

<file path=ppt/slides/_rels/slide24.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comments" Target="../comments/comment7.xml"/><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6.png"/><Relationship Id="rId18" Type="http://schemas.openxmlformats.org/officeDocument/2006/relationships/image" Target="../media/image20.tiff"/><Relationship Id="rId19"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25.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5" Type="http://schemas.openxmlformats.org/officeDocument/2006/relationships/image" Target="../media/image33.png"/><Relationship Id="rId16" Type="http://schemas.openxmlformats.org/officeDocument/2006/relationships/image" Target="../media/image6.png"/><Relationship Id="rId17" Type="http://schemas.openxmlformats.org/officeDocument/2006/relationships/image" Target="../media/image20.tiff"/><Relationship Id="rId18" Type="http://schemas.openxmlformats.org/officeDocument/2006/relationships/image" Target="../media/image34.png"/><Relationship Id="rId19" Type="http://schemas.openxmlformats.org/officeDocument/2006/relationships/comments" Target="../comments/comment8.xml"/><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9" Type="http://schemas.openxmlformats.org/officeDocument/2006/relationships/image" Target="../media/image40.png"/><Relationship Id="rId20" Type="http://schemas.openxmlformats.org/officeDocument/2006/relationships/image" Target="../media/image2.png"/><Relationship Id="rId21" Type="http://schemas.openxmlformats.org/officeDocument/2006/relationships/comments" Target="../comments/comment9.xml"/><Relationship Id="rId10" Type="http://schemas.openxmlformats.org/officeDocument/2006/relationships/image" Target="../media/image23.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41.png"/><Relationship Id="rId14" Type="http://schemas.openxmlformats.org/officeDocument/2006/relationships/image" Target="../media/image30.png"/><Relationship Id="rId15" Type="http://schemas.openxmlformats.org/officeDocument/2006/relationships/image" Target="../media/image33.png"/><Relationship Id="rId16" Type="http://schemas.openxmlformats.org/officeDocument/2006/relationships/image" Target="../media/image24.png"/><Relationship Id="rId17" Type="http://schemas.openxmlformats.org/officeDocument/2006/relationships/image" Target="../media/image31.png"/><Relationship Id="rId18" Type="http://schemas.openxmlformats.org/officeDocument/2006/relationships/image" Target="../media/image32.png"/><Relationship Id="rId19"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chart" Target="../charts/chart1.xml"/><Relationship Id="rId5" Type="http://schemas.openxmlformats.org/officeDocument/2006/relationships/image" Target="../media/image20.tiff"/><Relationship Id="rId6" Type="http://schemas.openxmlformats.org/officeDocument/2006/relationships/image" Target="../media/image39.png"/><Relationship Id="rId7" Type="http://schemas.openxmlformats.org/officeDocument/2006/relationships/image" Target="../media/image21.png"/><Relationship Id="rId8" Type="http://schemas.openxmlformats.org/officeDocument/2006/relationships/image" Target="../media/image29.png"/></Relationships>
</file>

<file path=ppt/slides/_rels/slide29.xml.rels><?xml version="1.0" encoding="UTF-8" standalone="yes"?>
<Relationships xmlns="http://schemas.openxmlformats.org/package/2006/relationships"><Relationship Id="rId9" Type="http://schemas.microsoft.com/office/2007/relationships/diagramDrawing" Target="../diagrams/drawing1.xml"/><Relationship Id="rId20" Type="http://schemas.openxmlformats.org/officeDocument/2006/relationships/image" Target="../media/image24.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4.png"/><Relationship Id="rId24" Type="http://schemas.openxmlformats.org/officeDocument/2006/relationships/image" Target="../media/image42.png"/><Relationship Id="rId25" Type="http://schemas.openxmlformats.org/officeDocument/2006/relationships/comments" Target="../comments/comment10.xml"/><Relationship Id="rId10" Type="http://schemas.openxmlformats.org/officeDocument/2006/relationships/image" Target="../media/image28.png"/><Relationship Id="rId11" Type="http://schemas.openxmlformats.org/officeDocument/2006/relationships/image" Target="../media/image21.png"/><Relationship Id="rId12" Type="http://schemas.openxmlformats.org/officeDocument/2006/relationships/image" Target="../media/image29.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30.png"/><Relationship Id="rId19"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0.tiff"/><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3.png"/><Relationship Id="rId6" Type="http://schemas.openxmlformats.org/officeDocument/2006/relationships/oleObject" Target="../embeddings/oleObject3.bin"/><Relationship Id="rId7" Type="http://schemas.openxmlformats.org/officeDocument/2006/relationships/image" Target="../media/image1.emf"/><Relationship Id="rId8" Type="http://schemas.openxmlformats.org/officeDocument/2006/relationships/image" Target="../media/image5.png"/><Relationship Id="rId9" Type="http://schemas.openxmlformats.org/officeDocument/2006/relationships/image" Target="../media/image4.tiff"/><Relationship Id="rId1" Type="http://schemas.openxmlformats.org/officeDocument/2006/relationships/vmlDrawing" Target="../drawings/vmlDrawing3.vml"/><Relationship Id="rId2"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3.png"/><Relationship Id="rId6" Type="http://schemas.openxmlformats.org/officeDocument/2006/relationships/oleObject" Target="../embeddings/oleObject4.bin"/><Relationship Id="rId7" Type="http://schemas.openxmlformats.org/officeDocument/2006/relationships/image" Target="../media/image1.emf"/><Relationship Id="rId8" Type="http://schemas.openxmlformats.org/officeDocument/2006/relationships/image" Target="../media/image5.png"/><Relationship Id="rId9" Type="http://schemas.openxmlformats.org/officeDocument/2006/relationships/image" Target="../media/image4.tiff"/><Relationship Id="rId1" Type="http://schemas.openxmlformats.org/officeDocument/2006/relationships/vmlDrawing" Target="../drawings/vmlDrawing4.vml"/><Relationship Id="rId2"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comments" Target="../comments/comment2.xml"/><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3"/>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49" y="1620241"/>
            <a:ext cx="7894119" cy="883670"/>
          </a:xfrm>
          <a:prstGeom prst="rect">
            <a:avLst/>
          </a:prstGeom>
          <a:solidFill>
            <a:schemeClr val="tx1"/>
          </a:solidFill>
        </p:spPr>
      </p:pic>
      <p:sp>
        <p:nvSpPr>
          <p:cNvPr id="54" name="Shape 54"/>
          <p:cNvSpPr txBox="1">
            <a:spLocks noGrp="1"/>
          </p:cNvSpPr>
          <p:nvPr>
            <p:ph type="ctrTitle"/>
          </p:nvPr>
        </p:nvSpPr>
        <p:spPr>
          <a:xfrm>
            <a:off x="2637454" y="3158918"/>
            <a:ext cx="3869167" cy="575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a:rPr>
              <a:t>WHEREVER, WHENEVER</a:t>
            </a:r>
            <a:endParaRPr sz="2400" b="1" dirty="0">
              <a:solidFill>
                <a:schemeClr val="bg1"/>
              </a:solidFill>
              <a:latin typeface="Glacial Indifference" charset="0"/>
              <a:ea typeface="Glacial Indifference" charset="0"/>
              <a:cs typeface="Glacial Indifference" charset="0"/>
              <a:sym typeface="Montserrat"/>
            </a:endParaRPr>
          </a:p>
        </p:txBody>
      </p:sp>
      <p:sp>
        <p:nvSpPr>
          <p:cNvPr id="55" name="Shape 55"/>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a:t>
            </a:fld>
            <a:endParaRPr dirty="0">
              <a:solidFill>
                <a:schemeClr val="bg1"/>
              </a:solidFill>
              <a:latin typeface="Montserrat"/>
              <a:ea typeface="Montserrat"/>
              <a:cs typeface="Montserrat"/>
              <a:sym typeface="Montserrat"/>
            </a:endParaRPr>
          </a:p>
        </p:txBody>
      </p:sp>
      <p:sp>
        <p:nvSpPr>
          <p:cNvPr id="56" name="Shape 56"/>
          <p:cNvSpPr txBox="1">
            <a:spLocks noGrp="1"/>
          </p:cNvSpPr>
          <p:nvPr>
            <p:ph type="ctrTitle"/>
          </p:nvPr>
        </p:nvSpPr>
        <p:spPr>
          <a:xfrm>
            <a:off x="2847788" y="4389025"/>
            <a:ext cx="3448500" cy="667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endParaRPr sz="1000" dirty="0">
              <a:solidFill>
                <a:schemeClr val="bg1"/>
              </a:solidFill>
              <a:latin typeface="Gill Sans Light" charset="0"/>
              <a:ea typeface="Gill Sans Light" charset="0"/>
              <a:cs typeface="Gill Sans Light" charset="0"/>
              <a:sym typeface="Montserrat"/>
            </a:endParaRPr>
          </a:p>
          <a:p>
            <a:pPr marL="0" lvl="0" indent="0">
              <a:spcBef>
                <a:spcPts val="0"/>
              </a:spcBef>
              <a:spcAft>
                <a:spcPts val="0"/>
              </a:spcAft>
              <a:buNone/>
            </a:pPr>
            <a:r>
              <a:rPr lang="en" sz="1000" b="1" u="sng" dirty="0" smtClean="0">
                <a:solidFill>
                  <a:schemeClr val="bg1"/>
                </a:solidFill>
                <a:latin typeface="Gill Sans Light" charset="0"/>
                <a:ea typeface="Gill Sans Light" charset="0"/>
                <a:cs typeface="Gill Sans Light" charset="0"/>
                <a:sym typeface="Montserrat"/>
                <a:hlinkClick r:id="rId4"/>
              </a:rPr>
              <a:t>flexit@flexit.fit</a:t>
            </a:r>
            <a:endParaRPr b="1" dirty="0">
              <a:solidFill>
                <a:schemeClr val="bg1"/>
              </a:solidFill>
              <a:latin typeface="Gill Sans Light" charset="0"/>
              <a:ea typeface="Gill Sans Light" charset="0"/>
              <a:cs typeface="Gill Sans Light" charset="0"/>
              <a:sym typeface="Montserrat"/>
            </a:endParaRPr>
          </a:p>
          <a:p>
            <a:pPr marL="0" lvl="0" indent="0" rtl="0">
              <a:spcBef>
                <a:spcPts val="0"/>
              </a:spcBef>
              <a:spcAft>
                <a:spcPts val="0"/>
              </a:spcAft>
              <a:buNone/>
            </a:pPr>
            <a:r>
              <a:rPr lang="en" sz="1000" b="1" u="sng" dirty="0" smtClean="0">
                <a:solidFill>
                  <a:schemeClr val="bg1"/>
                </a:solidFill>
                <a:latin typeface="Gill Sans Light" charset="0"/>
                <a:ea typeface="Gill Sans Light" charset="0"/>
                <a:cs typeface="Gill Sans Light" charset="0"/>
                <a:sym typeface="Montserrat"/>
                <a:hlinkClick r:id="rId5"/>
              </a:rPr>
              <a:t>www.flexit.fit</a:t>
            </a:r>
            <a:endParaRPr sz="600" b="1" dirty="0">
              <a:solidFill>
                <a:schemeClr val="bg1"/>
              </a:solidFill>
              <a:latin typeface="Gill Sans Light" charset="0"/>
              <a:ea typeface="Gill Sans Light" charset="0"/>
              <a:cs typeface="Gill Sans Light" charset="0"/>
              <a:sym typeface="Montserrat"/>
            </a:endParaRPr>
          </a:p>
          <a:p>
            <a:pPr marL="0" lvl="0" indent="0">
              <a:spcBef>
                <a:spcPts val="0"/>
              </a:spcBef>
              <a:spcAft>
                <a:spcPts val="0"/>
              </a:spcAft>
              <a:buNone/>
            </a:pPr>
            <a:r>
              <a:rPr lang="en-US" sz="800" dirty="0" smtClean="0">
                <a:solidFill>
                  <a:schemeClr val="bg1"/>
                </a:solidFill>
                <a:latin typeface="Gill Sans Light" charset="0"/>
                <a:ea typeface="Gill Sans Light" charset="0"/>
                <a:cs typeface="Gill Sans Light" charset="0"/>
                <a:sym typeface="Montserrat"/>
              </a:rPr>
              <a:t>Spring </a:t>
            </a:r>
            <a:r>
              <a:rPr lang="en" sz="800" dirty="0" smtClean="0">
                <a:solidFill>
                  <a:schemeClr val="bg1"/>
                </a:solidFill>
                <a:latin typeface="Gill Sans Light" charset="0"/>
                <a:ea typeface="Gill Sans Light" charset="0"/>
                <a:cs typeface="Gill Sans Light" charset="0"/>
                <a:sym typeface="Montserrat"/>
              </a:rPr>
              <a:t>2018</a:t>
            </a:r>
            <a:endParaRPr sz="800" dirty="0">
              <a:solidFill>
                <a:schemeClr val="bg1"/>
              </a:solidFill>
              <a:latin typeface="Gill Sans Light" charset="0"/>
              <a:ea typeface="Gill Sans Light" charset="0"/>
              <a:cs typeface="Gill Sans Light" charset="0"/>
              <a:sym typeface="Montserrat"/>
            </a:endParaRPr>
          </a:p>
          <a:p>
            <a:pPr marL="0" lvl="0" indent="0" rtl="0">
              <a:spcBef>
                <a:spcPts val="0"/>
              </a:spcBef>
              <a:spcAft>
                <a:spcPts val="0"/>
              </a:spcAft>
              <a:buClr>
                <a:schemeClr val="dk1"/>
              </a:buClr>
              <a:buSzPts val="1100"/>
              <a:buFont typeface="Arial"/>
              <a:buNone/>
            </a:pPr>
            <a:r>
              <a:rPr lang="en" sz="600" b="1" dirty="0">
                <a:solidFill>
                  <a:schemeClr val="bg1"/>
                </a:solidFill>
                <a:latin typeface="Gill Sans Light" charset="0"/>
                <a:ea typeface="Gill Sans Light" charset="0"/>
                <a:cs typeface="Gill Sans Light" charset="0"/>
                <a:sym typeface="Montserrat"/>
              </a:rPr>
              <a:t>Confidential &amp; Proprietary</a:t>
            </a:r>
            <a:endParaRPr sz="800" b="1" dirty="0">
              <a:solidFill>
                <a:schemeClr val="bg1"/>
              </a:solidFill>
              <a:latin typeface="Gill Sans Light" charset="0"/>
              <a:ea typeface="Gill Sans Light" charset="0"/>
              <a:cs typeface="Gill Sans Light" charset="0"/>
              <a:sym typeface="Montserrat"/>
            </a:endParaRPr>
          </a:p>
        </p:txBody>
      </p:sp>
    </p:spTree>
    <p:extLst>
      <p:ext uri="{BB962C8B-B14F-4D97-AF65-F5344CB8AC3E}">
        <p14:creationId xmlns:p14="http://schemas.microsoft.com/office/powerpoint/2010/main" val="330111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8" name="Picture 17"/>
          <p:cNvPicPr>
            <a:picLocks noChangeAspect="1"/>
          </p:cNvPicPr>
          <p:nvPr/>
        </p:nvPicPr>
        <p:blipFill rotWithShape="1">
          <a:blip r:embed="rId3"/>
          <a:srcRect t="10710" r="642" b="6073"/>
          <a:stretch/>
        </p:blipFill>
        <p:spPr>
          <a:xfrm flipH="1">
            <a:off x="0" y="0"/>
            <a:ext cx="9159498" cy="5143500"/>
          </a:xfrm>
          <a:prstGeom prst="rect">
            <a:avLst/>
          </a:prstGeom>
        </p:spPr>
      </p:pic>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10</a:t>
            </a:fld>
            <a:endParaRPr dirty="0">
              <a:solidFill>
                <a:schemeClr val="tx1"/>
              </a:solidFill>
              <a:latin typeface="Montserrat"/>
              <a:ea typeface="Montserrat"/>
              <a:cs typeface="Montserrat"/>
              <a:sym typeface="Montserrat"/>
            </a:endParaRPr>
          </a:p>
        </p:txBody>
      </p:sp>
      <p:sp>
        <p:nvSpPr>
          <p:cNvPr id="246" name="Shape 246"/>
          <p:cNvSpPr txBox="1"/>
          <p:nvPr/>
        </p:nvSpPr>
        <p:spPr>
          <a:xfrm>
            <a:off x="2471608" y="4171764"/>
            <a:ext cx="24033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smtClean="0">
                <a:solidFill>
                  <a:srgbClr val="70E4F9"/>
                </a:solidFill>
                <a:latin typeface="Glacial Indifference" charset="0"/>
                <a:ea typeface="Glacial Indifference" charset="0"/>
                <a:cs typeface="Glacial Indifference" charset="0"/>
                <a:sym typeface="Montserrat Light"/>
              </a:rPr>
              <a:t>Serviceable </a:t>
            </a:r>
            <a:r>
              <a:rPr lang="en-US" dirty="0" smtClean="0">
                <a:solidFill>
                  <a:srgbClr val="70E4F9"/>
                </a:solidFill>
                <a:latin typeface="Glacial Indifference" charset="0"/>
                <a:ea typeface="Glacial Indifference" charset="0"/>
                <a:cs typeface="Glacial Indifference" charset="0"/>
                <a:sym typeface="Montserrat Light"/>
              </a:rPr>
              <a:t>addressable </a:t>
            </a:r>
            <a:r>
              <a:rPr lang="en" dirty="0" smtClean="0">
                <a:solidFill>
                  <a:srgbClr val="70E4F9"/>
                </a:solidFill>
                <a:latin typeface="Glacial Indifference" charset="0"/>
                <a:ea typeface="Glacial Indifference" charset="0"/>
                <a:cs typeface="Glacial Indifference" charset="0"/>
                <a:sym typeface="Montserrat Light"/>
              </a:rPr>
              <a:t>market:</a:t>
            </a:r>
            <a:r>
              <a:rPr lang="en-US" dirty="0" smtClean="0">
                <a:solidFill>
                  <a:srgbClr val="70E4F9"/>
                </a:solidFill>
                <a:latin typeface="Glacial Indifference" charset="0"/>
                <a:ea typeface="Glacial Indifference" charset="0"/>
                <a:cs typeface="Glacial Indifference" charset="0"/>
                <a:sym typeface="Montserrat Light"/>
              </a:rPr>
              <a:t> Adults who work out 2x/week</a:t>
            </a:r>
          </a:p>
          <a:p>
            <a:pPr marL="0" lvl="0" indent="0" rtl="0">
              <a:spcBef>
                <a:spcPts val="0"/>
              </a:spcBef>
              <a:spcAft>
                <a:spcPts val="0"/>
              </a:spcAft>
              <a:buNone/>
            </a:pPr>
            <a:endParaRPr dirty="0">
              <a:solidFill>
                <a:srgbClr val="70E4F9"/>
              </a:solidFill>
              <a:latin typeface="Gill Sans Light" charset="0"/>
              <a:ea typeface="Gill Sans Light" charset="0"/>
              <a:cs typeface="Gill Sans Light" charset="0"/>
              <a:sym typeface="Montserrat Light"/>
            </a:endParaRPr>
          </a:p>
        </p:txBody>
      </p:sp>
      <p:sp>
        <p:nvSpPr>
          <p:cNvPr id="247" name="Shape 247"/>
          <p:cNvSpPr txBox="1"/>
          <p:nvPr/>
        </p:nvSpPr>
        <p:spPr>
          <a:xfrm>
            <a:off x="6865380" y="3501854"/>
            <a:ext cx="2004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400" b="1" dirty="0" smtClean="0">
                <a:solidFill>
                  <a:srgbClr val="0081AF"/>
                </a:solidFill>
                <a:latin typeface="Glacial Indifference" charset="0"/>
                <a:ea typeface="Glacial Indifference" charset="0"/>
                <a:cs typeface="Glacial Indifference" charset="0"/>
                <a:sym typeface="Montserrat Light"/>
              </a:rPr>
              <a:t>200M</a:t>
            </a:r>
          </a:p>
          <a:p>
            <a:pPr marL="0" lvl="0" indent="0" algn="r" rtl="0">
              <a:spcBef>
                <a:spcPts val="0"/>
              </a:spcBef>
              <a:spcAft>
                <a:spcPts val="0"/>
              </a:spcAft>
              <a:buNone/>
            </a:pPr>
            <a:r>
              <a:rPr lang="en" dirty="0" smtClean="0">
                <a:solidFill>
                  <a:srgbClr val="0081AF"/>
                </a:solidFill>
                <a:latin typeface="Glacial Indifference" charset="0"/>
                <a:ea typeface="Glacial Indifference" charset="0"/>
                <a:cs typeface="Glacial Indifference" charset="0"/>
                <a:sym typeface="Montserrat Light"/>
              </a:rPr>
              <a:t>Total </a:t>
            </a:r>
            <a:r>
              <a:rPr lang="en" dirty="0">
                <a:solidFill>
                  <a:srgbClr val="0081AF"/>
                </a:solidFill>
                <a:latin typeface="Glacial Indifference" charset="0"/>
                <a:ea typeface="Glacial Indifference" charset="0"/>
                <a:cs typeface="Glacial Indifference" charset="0"/>
                <a:sym typeface="Montserrat Light"/>
              </a:rPr>
              <a:t>available market</a:t>
            </a:r>
            <a:r>
              <a:rPr lang="en" dirty="0" smtClean="0">
                <a:solidFill>
                  <a:srgbClr val="0081AF"/>
                </a:solidFill>
                <a:latin typeface="Glacial Indifference" charset="0"/>
                <a:ea typeface="Glacial Indifference" charset="0"/>
                <a:cs typeface="Glacial Indifference" charset="0"/>
                <a:sym typeface="Montserrat Light"/>
              </a:rPr>
              <a:t>:</a:t>
            </a:r>
            <a:r>
              <a:rPr lang="en-US" dirty="0" smtClean="0">
                <a:solidFill>
                  <a:srgbClr val="0081AF"/>
                </a:solidFill>
                <a:latin typeface="Glacial Indifference" charset="0"/>
                <a:ea typeface="Glacial Indifference" charset="0"/>
                <a:cs typeface="Glacial Indifference" charset="0"/>
                <a:sym typeface="Montserrat Light"/>
              </a:rPr>
              <a:t> US Population 18-65</a:t>
            </a:r>
          </a:p>
          <a:p>
            <a:pPr marL="0" lvl="0" indent="0" algn="r" rtl="0">
              <a:spcBef>
                <a:spcPts val="0"/>
              </a:spcBef>
              <a:spcAft>
                <a:spcPts val="0"/>
              </a:spcAft>
              <a:buNone/>
            </a:pPr>
            <a:endParaRPr sz="2000" b="1" dirty="0">
              <a:solidFill>
                <a:srgbClr val="0081AF"/>
              </a:solidFill>
              <a:latin typeface="Glacial Indifference" charset="0"/>
              <a:ea typeface="Glacial Indifference" charset="0"/>
              <a:cs typeface="Glacial Indifference" charset="0"/>
              <a:sym typeface="Montserrat Light"/>
            </a:endParaRPr>
          </a:p>
        </p:txBody>
      </p:sp>
      <p:sp>
        <p:nvSpPr>
          <p:cNvPr id="52" name="TextBox 51"/>
          <p:cNvSpPr txBox="1"/>
          <p:nvPr/>
        </p:nvSpPr>
        <p:spPr>
          <a:xfrm>
            <a:off x="457201" y="457200"/>
            <a:ext cx="5735525"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provides technology to scale for a growing market</a:t>
            </a:r>
            <a:endParaRPr lang="en-US" sz="2400" b="1" dirty="0">
              <a:solidFill>
                <a:schemeClr val="bg1"/>
              </a:solidFill>
              <a:latin typeface="Glacial Indifference" charset="0"/>
              <a:ea typeface="Glacial Indifference" charset="0"/>
              <a:cs typeface="Glacial Indifference" charset="0"/>
            </a:endParaRPr>
          </a:p>
        </p:txBody>
      </p:sp>
      <p:sp>
        <p:nvSpPr>
          <p:cNvPr id="10" name="Rectangle 9"/>
          <p:cNvSpPr/>
          <p:nvPr/>
        </p:nvSpPr>
        <p:spPr>
          <a:xfrm>
            <a:off x="82495" y="4800600"/>
            <a:ext cx="2412022" cy="461665"/>
          </a:xfrm>
          <a:prstGeom prst="rect">
            <a:avLst/>
          </a:prstGeom>
        </p:spPr>
        <p:txBody>
          <a:bodyPr wrap="square">
            <a:spAutoFit/>
          </a:bodyPr>
          <a:lstStyle/>
          <a:p>
            <a:r>
              <a:rPr lang="en-US" sz="800" dirty="0">
                <a:latin typeface="Montserrat" charset="0"/>
                <a:ea typeface="Montserrat" charset="0"/>
                <a:cs typeface="Montserrat" charset="0"/>
              </a:rPr>
              <a:t>Source: </a:t>
            </a:r>
            <a:r>
              <a:rPr lang="en-US" sz="800" dirty="0" err="1">
                <a:latin typeface="Montserrat" charset="0"/>
                <a:ea typeface="Montserrat" charset="0"/>
                <a:cs typeface="Montserrat" charset="0"/>
              </a:rPr>
              <a:t>Statista</a:t>
            </a:r>
            <a:r>
              <a:rPr lang="en-US" sz="800" dirty="0">
                <a:latin typeface="Montserrat" charset="0"/>
                <a:ea typeface="Montserrat" charset="0"/>
                <a:cs typeface="Montserrat" charset="0"/>
              </a:rPr>
              <a:t>, The Statistics Portal - 2016</a:t>
            </a:r>
          </a:p>
          <a:p>
            <a:r>
              <a:rPr lang="en-US" sz="800" dirty="0">
                <a:latin typeface="Montserrat" charset="0"/>
                <a:ea typeface="Montserrat" charset="0"/>
                <a:cs typeface="Montserrat" charset="0"/>
              </a:rPr>
              <a:t/>
            </a:r>
            <a:br>
              <a:rPr lang="en-US" sz="800" dirty="0">
                <a:latin typeface="Montserrat" charset="0"/>
                <a:ea typeface="Montserrat" charset="0"/>
                <a:cs typeface="Montserrat" charset="0"/>
              </a:rPr>
            </a:br>
            <a:endParaRPr lang="en-US" sz="800" dirty="0">
              <a:latin typeface="Montserrat" charset="0"/>
              <a:ea typeface="Montserrat" charset="0"/>
              <a:cs typeface="Montserrat" charset="0"/>
            </a:endParaRPr>
          </a:p>
        </p:txBody>
      </p:sp>
      <p:grpSp>
        <p:nvGrpSpPr>
          <p:cNvPr id="31" name="Group 30"/>
          <p:cNvGrpSpPr/>
          <p:nvPr/>
        </p:nvGrpSpPr>
        <p:grpSpPr>
          <a:xfrm>
            <a:off x="2406388" y="1489813"/>
            <a:ext cx="2839959" cy="1223389"/>
            <a:chOff x="2457452" y="1140384"/>
            <a:chExt cx="2839959" cy="1223389"/>
          </a:xfrm>
        </p:grpSpPr>
        <p:sp>
          <p:nvSpPr>
            <p:cNvPr id="244" name="Shape 244"/>
            <p:cNvSpPr txBox="1"/>
            <p:nvPr/>
          </p:nvSpPr>
          <p:spPr>
            <a:xfrm>
              <a:off x="3231284" y="1140384"/>
              <a:ext cx="2066127"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4400" b="1" dirty="0">
                  <a:solidFill>
                    <a:schemeClr val="bg1"/>
                  </a:solidFill>
                  <a:latin typeface="Glacial Indifference" charset="0"/>
                  <a:ea typeface="Glacial Indifference" charset="0"/>
                  <a:cs typeface="Glacial Indifference" charset="0"/>
                  <a:sym typeface="Montserrat Light"/>
                </a:rPr>
                <a:t>2</a:t>
              </a:r>
              <a:r>
                <a:rPr lang="en-US" sz="4400" b="1" dirty="0" smtClean="0">
                  <a:solidFill>
                    <a:schemeClr val="bg1"/>
                  </a:solidFill>
                  <a:latin typeface="Glacial Indifference" charset="0"/>
                  <a:ea typeface="Glacial Indifference" charset="0"/>
                  <a:cs typeface="Glacial Indifference" charset="0"/>
                  <a:sym typeface="Montserrat Light"/>
                </a:rPr>
                <a:t>M</a:t>
              </a:r>
            </a:p>
          </p:txBody>
        </p:sp>
        <p:sp>
          <p:nvSpPr>
            <p:cNvPr id="20" name="Rectangle 19"/>
            <p:cNvSpPr/>
            <p:nvPr/>
          </p:nvSpPr>
          <p:spPr>
            <a:xfrm>
              <a:off x="2457452" y="1840553"/>
              <a:ext cx="2022143" cy="523220"/>
            </a:xfrm>
            <a:prstGeom prst="rect">
              <a:avLst/>
            </a:prstGeom>
          </p:spPr>
          <p:txBody>
            <a:bodyPr wrap="square">
              <a:spAutoFit/>
            </a:bodyPr>
            <a:lstStyle/>
            <a:p>
              <a:pPr lvl="0"/>
              <a:r>
                <a:rPr lang="en-US" dirty="0" smtClean="0">
                  <a:solidFill>
                    <a:schemeClr val="bg1"/>
                  </a:solidFill>
                  <a:latin typeface="Glacial Indifference" charset="0"/>
                  <a:ea typeface="Glacial Indifference" charset="0"/>
                  <a:cs typeface="Glacial Indifference" charset="0"/>
                  <a:sym typeface="Montserrat Light"/>
                </a:rPr>
                <a:t>Serviceable obtainable market</a:t>
              </a:r>
              <a:endParaRPr lang="en-US" dirty="0">
                <a:solidFill>
                  <a:schemeClr val="bg1"/>
                </a:solidFill>
                <a:latin typeface="Glacial Indifference" charset="0"/>
                <a:ea typeface="Glacial Indifference" charset="0"/>
                <a:cs typeface="Glacial Indifference" charset="0"/>
                <a:sym typeface="Montserrat Light"/>
              </a:endParaRPr>
            </a:p>
          </p:txBody>
        </p:sp>
      </p:grpSp>
      <p:sp>
        <p:nvSpPr>
          <p:cNvPr id="21" name="Rectangle 20"/>
          <p:cNvSpPr/>
          <p:nvPr/>
        </p:nvSpPr>
        <p:spPr>
          <a:xfrm>
            <a:off x="2956394" y="3518392"/>
            <a:ext cx="1433729" cy="769441"/>
          </a:xfrm>
          <a:prstGeom prst="rect">
            <a:avLst/>
          </a:prstGeom>
        </p:spPr>
        <p:txBody>
          <a:bodyPr wrap="square">
            <a:spAutoFit/>
          </a:bodyPr>
          <a:lstStyle/>
          <a:p>
            <a:pPr>
              <a:buClr>
                <a:schemeClr val="dk1"/>
              </a:buClr>
              <a:buSzPts val="1100"/>
            </a:pPr>
            <a:r>
              <a:rPr lang="en-US" sz="4400" b="1" dirty="0" smtClean="0">
                <a:solidFill>
                  <a:srgbClr val="70E4F9"/>
                </a:solidFill>
                <a:latin typeface="Glacial Indifference" charset="0"/>
                <a:ea typeface="Glacial Indifference" charset="0"/>
                <a:cs typeface="Glacial Indifference" charset="0"/>
                <a:sym typeface="Montserrat Light"/>
              </a:rPr>
              <a:t>40M</a:t>
            </a:r>
            <a:endParaRPr lang="en-US" sz="4400" b="1" dirty="0">
              <a:solidFill>
                <a:srgbClr val="70E4F9"/>
              </a:solidFill>
              <a:latin typeface="Glacial Indifference" charset="0"/>
              <a:ea typeface="Glacial Indifference" charset="0"/>
              <a:cs typeface="Glacial Indifference" charset="0"/>
              <a:sym typeface="Montserrat Light"/>
            </a:endParaRPr>
          </a:p>
        </p:txBody>
      </p:sp>
      <p:sp>
        <p:nvSpPr>
          <p:cNvPr id="30" name="TextBox 29"/>
          <p:cNvSpPr txBox="1"/>
          <p:nvPr/>
        </p:nvSpPr>
        <p:spPr>
          <a:xfrm>
            <a:off x="4878254" y="2588266"/>
            <a:ext cx="1869986" cy="707886"/>
          </a:xfrm>
          <a:prstGeom prst="rect">
            <a:avLst/>
          </a:prstGeom>
          <a:noFill/>
        </p:spPr>
        <p:txBody>
          <a:bodyPr wrap="square" rtlCol="0">
            <a:spAutoFit/>
          </a:bodyPr>
          <a:lstStyle/>
          <a:p>
            <a:pPr algn="ctr"/>
            <a:r>
              <a:rPr lang="en-US" sz="2000" b="1" smtClean="0">
                <a:solidFill>
                  <a:schemeClr val="bg1"/>
                </a:solidFill>
                <a:latin typeface="Glacial Indifference" charset="0"/>
                <a:ea typeface="Glacial Indifference" charset="0"/>
                <a:cs typeface="Glacial Indifference" charset="0"/>
              </a:rPr>
              <a:t>Market</a:t>
            </a:r>
            <a:r>
              <a:rPr lang="en-US" sz="2000" b="1">
                <a:solidFill>
                  <a:schemeClr val="bg1"/>
                </a:solidFill>
                <a:latin typeface="Glacial Indifference" charset="0"/>
                <a:ea typeface="Glacial Indifference" charset="0"/>
                <a:cs typeface="Glacial Indifference" charset="0"/>
              </a:rPr>
              <a:t> </a:t>
            </a:r>
            <a:r>
              <a:rPr lang="en-US" sz="2000" b="1" smtClean="0">
                <a:solidFill>
                  <a:schemeClr val="bg1"/>
                </a:solidFill>
                <a:latin typeface="Glacial Indifference" charset="0"/>
                <a:ea typeface="Glacial Indifference" charset="0"/>
                <a:cs typeface="Glacial Indifference" charset="0"/>
              </a:rPr>
              <a:t>Composition</a:t>
            </a:r>
          </a:p>
        </p:txBody>
      </p:sp>
      <p:pic>
        <p:nvPicPr>
          <p:cNvPr id="24" name="Picture 23"/>
          <p:cNvPicPr>
            <a:picLocks noChangeAspect="1"/>
          </p:cNvPicPr>
          <p:nvPr/>
        </p:nvPicPr>
        <p:blipFill>
          <a:blip r:embed="rId4"/>
          <a:stretch>
            <a:fillRect/>
          </a:stretch>
        </p:blipFill>
        <p:spPr>
          <a:xfrm>
            <a:off x="173737" y="137160"/>
            <a:ext cx="883919" cy="100584"/>
          </a:xfrm>
          <a:prstGeom prst="rect">
            <a:avLst/>
          </a:prstGeom>
        </p:spPr>
      </p:pic>
      <p:sp>
        <p:nvSpPr>
          <p:cNvPr id="25" name="TextBox 2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4" name="Group 3"/>
          <p:cNvGrpSpPr/>
          <p:nvPr/>
        </p:nvGrpSpPr>
        <p:grpSpPr>
          <a:xfrm>
            <a:off x="4270651" y="1431475"/>
            <a:ext cx="3099160" cy="3136638"/>
            <a:chOff x="4254749" y="1431475"/>
            <a:chExt cx="3099160" cy="3136638"/>
          </a:xfrm>
        </p:grpSpPr>
        <p:sp>
          <p:nvSpPr>
            <p:cNvPr id="2" name="Block Arc 1"/>
            <p:cNvSpPr/>
            <p:nvPr/>
          </p:nvSpPr>
          <p:spPr>
            <a:xfrm rot="19841893">
              <a:off x="4254749" y="1431475"/>
              <a:ext cx="3083503" cy="3116429"/>
            </a:xfrm>
            <a:prstGeom prst="blockArc">
              <a:avLst>
                <a:gd name="adj1" fmla="val 18369736"/>
                <a:gd name="adj2" fmla="val 6183862"/>
                <a:gd name="adj3" fmla="val 17149"/>
              </a:avLst>
            </a:prstGeom>
            <a:solidFill>
              <a:srgbClr val="0081AF"/>
            </a:solidFill>
            <a:ln>
              <a:solidFill>
                <a:srgbClr val="0081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lock Arc 21"/>
            <p:cNvSpPr/>
            <p:nvPr/>
          </p:nvSpPr>
          <p:spPr>
            <a:xfrm rot="19841893">
              <a:off x="4270406" y="1443780"/>
              <a:ext cx="3083503" cy="3116429"/>
            </a:xfrm>
            <a:prstGeom prst="blockArc">
              <a:avLst>
                <a:gd name="adj1" fmla="val 13080566"/>
                <a:gd name="adj2" fmla="val 18069386"/>
                <a:gd name="adj3" fmla="val 1727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lock Arc 25"/>
            <p:cNvSpPr/>
            <p:nvPr/>
          </p:nvSpPr>
          <p:spPr>
            <a:xfrm rot="19841893">
              <a:off x="4254749" y="1451684"/>
              <a:ext cx="3083503" cy="3116429"/>
            </a:xfrm>
            <a:prstGeom prst="blockArc">
              <a:avLst>
                <a:gd name="adj1" fmla="val 6467664"/>
                <a:gd name="adj2" fmla="val 12844636"/>
                <a:gd name="adj3" fmla="val 18342"/>
              </a:avLst>
            </a:prstGeom>
            <a:solidFill>
              <a:srgbClr val="70E4F9"/>
            </a:solidFill>
            <a:ln>
              <a:solidFill>
                <a:srgbClr val="70E4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11</a:t>
            </a:fld>
            <a:endParaRPr dirty="0">
              <a:solidFill>
                <a:schemeClr val="bg1"/>
              </a:solidFill>
              <a:latin typeface="Montserrat"/>
              <a:ea typeface="Montserrat"/>
              <a:cs typeface="Montserrat"/>
              <a:sym typeface="Montserrat"/>
            </a:endParaRPr>
          </a:p>
        </p:txBody>
      </p:sp>
      <p:sp>
        <p:nvSpPr>
          <p:cNvPr id="51" name="TextBox 50"/>
          <p:cNvSpPr txBox="1"/>
          <p:nvPr/>
        </p:nvSpPr>
        <p:spPr>
          <a:xfrm>
            <a:off x="457200" y="274320"/>
            <a:ext cx="8750805" cy="461665"/>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has a sustainable approach to acquiring customers</a:t>
            </a:r>
            <a:endParaRPr lang="en-US" sz="2400" b="1" dirty="0">
              <a:solidFill>
                <a:schemeClr val="bg1"/>
              </a:solidFill>
              <a:latin typeface="Glacial Indifference" charset="0"/>
              <a:ea typeface="Glacial Indifference" charset="0"/>
              <a:cs typeface="Glacial Indifference" charset="0"/>
            </a:endParaRPr>
          </a:p>
        </p:txBody>
      </p:sp>
      <p:grpSp>
        <p:nvGrpSpPr>
          <p:cNvPr id="3" name="Group 2"/>
          <p:cNvGrpSpPr/>
          <p:nvPr/>
        </p:nvGrpSpPr>
        <p:grpSpPr>
          <a:xfrm>
            <a:off x="862290" y="1141094"/>
            <a:ext cx="7434917" cy="3431472"/>
            <a:chOff x="858416" y="1053348"/>
            <a:chExt cx="7434917" cy="3431472"/>
          </a:xfrm>
        </p:grpSpPr>
        <p:sp>
          <p:nvSpPr>
            <p:cNvPr id="5" name="Rectangle 4"/>
            <p:cNvSpPr/>
            <p:nvPr/>
          </p:nvSpPr>
          <p:spPr>
            <a:xfrm>
              <a:off x="858416" y="1053348"/>
              <a:ext cx="7434917" cy="3431472"/>
            </a:xfrm>
            <a:prstGeom prst="rect">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858416" y="1069815"/>
              <a:ext cx="7434917" cy="3398537"/>
            </a:xfrm>
            <a:prstGeom prst="roundRect">
              <a:avLst>
                <a:gd name="adj" fmla="val 128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858416" y="1053348"/>
              <a:ext cx="7434917" cy="3415004"/>
              <a:chOff x="858416" y="1053348"/>
              <a:chExt cx="7434917" cy="3415004"/>
            </a:xfrm>
          </p:grpSpPr>
          <p:cxnSp>
            <p:nvCxnSpPr>
              <p:cNvPr id="8" name="Straight Connector 7"/>
              <p:cNvCxnSpPr/>
              <p:nvPr/>
            </p:nvCxnSpPr>
            <p:spPr>
              <a:xfrm>
                <a:off x="858416" y="2360645"/>
                <a:ext cx="7427168" cy="0"/>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6165" y="3444006"/>
                <a:ext cx="7427168" cy="0"/>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72000" y="1053348"/>
                <a:ext cx="0" cy="1307297"/>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333382" y="2360645"/>
                <a:ext cx="756" cy="1083361"/>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987142" y="2360645"/>
                <a:ext cx="12442" cy="1083361"/>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72000" y="3444006"/>
                <a:ext cx="0" cy="1024346"/>
              </a:xfrm>
              <a:prstGeom prst="line">
                <a:avLst/>
              </a:prstGeom>
              <a:ln w="15875">
                <a:solidFill>
                  <a:srgbClr val="252525"/>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124242" y="1495947"/>
              <a:ext cx="3006538" cy="584775"/>
              <a:chOff x="1124242" y="1495947"/>
              <a:chExt cx="3006538" cy="584775"/>
            </a:xfrm>
          </p:grpSpPr>
          <p:sp>
            <p:nvSpPr>
              <p:cNvPr id="64" name="Rectangle 63"/>
              <p:cNvSpPr/>
              <p:nvPr/>
            </p:nvSpPr>
            <p:spPr>
              <a:xfrm>
                <a:off x="2588161" y="1610284"/>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65" name="Rectangle 64"/>
              <p:cNvSpPr/>
              <p:nvPr/>
            </p:nvSpPr>
            <p:spPr>
              <a:xfrm>
                <a:off x="1124242" y="1495947"/>
                <a:ext cx="1334020" cy="584775"/>
              </a:xfrm>
              <a:prstGeom prst="rect">
                <a:avLst/>
              </a:prstGeom>
              <a:noFill/>
            </p:spPr>
            <p:txBody>
              <a:bodyPr wrap="none">
                <a:spAutoFit/>
              </a:bodyPr>
              <a:lstStyle/>
              <a:p>
                <a:r>
                  <a:rPr lang="en" sz="3200" dirty="0">
                    <a:solidFill>
                      <a:schemeClr val="bg1"/>
                    </a:solidFill>
                    <a:latin typeface="Glacial Indifference" charset="0"/>
                    <a:ea typeface="Glacial Indifference" charset="0"/>
                    <a:cs typeface="Glacial Indifference" charset="0"/>
                    <a:sym typeface="Montserrat Medium"/>
                  </a:rPr>
                  <a:t>Digital</a:t>
                </a:r>
                <a:endParaRPr lang="en-US" sz="3200" dirty="0">
                  <a:solidFill>
                    <a:schemeClr val="bg1"/>
                  </a:solidFill>
                  <a:latin typeface="Glacial Indifference" charset="0"/>
                  <a:ea typeface="Glacial Indifference" charset="0"/>
                  <a:cs typeface="Glacial Indifference" charset="0"/>
                </a:endParaRPr>
              </a:p>
            </p:txBody>
          </p:sp>
        </p:grpSp>
        <p:grpSp>
          <p:nvGrpSpPr>
            <p:cNvPr id="84" name="Group 83"/>
            <p:cNvGrpSpPr/>
            <p:nvPr/>
          </p:nvGrpSpPr>
          <p:grpSpPr>
            <a:xfrm>
              <a:off x="5591666" y="3510846"/>
              <a:ext cx="1542619" cy="849767"/>
              <a:chOff x="1943899" y="1283718"/>
              <a:chExt cx="1542619" cy="849767"/>
            </a:xfrm>
          </p:grpSpPr>
          <p:sp>
            <p:nvSpPr>
              <p:cNvPr id="85" name="Rectangle 84"/>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86" name="Rectangle 85"/>
              <p:cNvSpPr/>
              <p:nvPr/>
            </p:nvSpPr>
            <p:spPr>
              <a:xfrm>
                <a:off x="2139932" y="1283718"/>
                <a:ext cx="109837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Offline</a:t>
                </a:r>
                <a:endParaRPr lang="en-US" sz="2400" dirty="0">
                  <a:solidFill>
                    <a:schemeClr val="bg1"/>
                  </a:solidFill>
                  <a:latin typeface="Glacial Indifference" charset="0"/>
                  <a:ea typeface="Glacial Indifference" charset="0"/>
                  <a:cs typeface="Glacial Indifference" charset="0"/>
                </a:endParaRPr>
              </a:p>
            </p:txBody>
          </p:sp>
        </p:grpSp>
        <p:grpSp>
          <p:nvGrpSpPr>
            <p:cNvPr id="87" name="Group 86"/>
            <p:cNvGrpSpPr/>
            <p:nvPr/>
          </p:nvGrpSpPr>
          <p:grpSpPr>
            <a:xfrm>
              <a:off x="5019242" y="1520510"/>
              <a:ext cx="2329801" cy="584775"/>
              <a:chOff x="1124242" y="1495947"/>
              <a:chExt cx="2329801" cy="584775"/>
            </a:xfrm>
          </p:grpSpPr>
          <p:sp>
            <p:nvSpPr>
              <p:cNvPr id="88" name="Rectangle 87"/>
              <p:cNvSpPr/>
              <p:nvPr/>
            </p:nvSpPr>
            <p:spPr>
              <a:xfrm>
                <a:off x="1911424" y="1607703"/>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94" name="Rectangle 93"/>
              <p:cNvSpPr/>
              <p:nvPr/>
            </p:nvSpPr>
            <p:spPr>
              <a:xfrm>
                <a:off x="1124242" y="1495947"/>
                <a:ext cx="623889" cy="584775"/>
              </a:xfrm>
              <a:prstGeom prst="rect">
                <a:avLst/>
              </a:prstGeom>
              <a:noFill/>
            </p:spPr>
            <p:txBody>
              <a:bodyPr wrap="none">
                <a:spAutoFit/>
              </a:bodyPr>
              <a:lstStyle/>
              <a:p>
                <a:r>
                  <a:rPr lang="en-US" sz="3200" dirty="0" smtClean="0">
                    <a:solidFill>
                      <a:schemeClr val="bg1"/>
                    </a:solidFill>
                    <a:latin typeface="Glacial Indifference" charset="0"/>
                    <a:ea typeface="Glacial Indifference" charset="0"/>
                    <a:cs typeface="Glacial Indifference" charset="0"/>
                    <a:sym typeface="Montserrat Medium"/>
                  </a:rPr>
                  <a:t>PR</a:t>
                </a:r>
                <a:endParaRPr lang="en-US" sz="3200" dirty="0">
                  <a:solidFill>
                    <a:schemeClr val="bg1"/>
                  </a:solidFill>
                  <a:latin typeface="Glacial Indifference" charset="0"/>
                  <a:ea typeface="Glacial Indifference" charset="0"/>
                  <a:cs typeface="Glacial Indifference" charset="0"/>
                </a:endParaRPr>
              </a:p>
            </p:txBody>
          </p:sp>
        </p:grpSp>
        <p:grpSp>
          <p:nvGrpSpPr>
            <p:cNvPr id="99" name="Group 98"/>
            <p:cNvGrpSpPr/>
            <p:nvPr/>
          </p:nvGrpSpPr>
          <p:grpSpPr>
            <a:xfrm>
              <a:off x="1915206" y="3520332"/>
              <a:ext cx="1790876" cy="849767"/>
              <a:chOff x="1793684" y="1283718"/>
              <a:chExt cx="1790876" cy="849767"/>
            </a:xfrm>
          </p:grpSpPr>
          <p:sp>
            <p:nvSpPr>
              <p:cNvPr id="100" name="Rectangle 99"/>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01" name="Rectangle 100"/>
              <p:cNvSpPr/>
              <p:nvPr/>
            </p:nvSpPr>
            <p:spPr>
              <a:xfrm>
                <a:off x="1793684" y="1283718"/>
                <a:ext cx="1790876"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Partnerships</a:t>
                </a:r>
                <a:endParaRPr lang="en-US" sz="2400" dirty="0">
                  <a:solidFill>
                    <a:schemeClr val="bg1"/>
                  </a:solidFill>
                  <a:latin typeface="Glacial Indifference" charset="0"/>
                  <a:ea typeface="Glacial Indifference" charset="0"/>
                  <a:cs typeface="Glacial Indifference" charset="0"/>
                </a:endParaRPr>
              </a:p>
            </p:txBody>
          </p:sp>
        </p:grpSp>
        <p:grpSp>
          <p:nvGrpSpPr>
            <p:cNvPr id="106" name="Group 105"/>
            <p:cNvGrpSpPr/>
            <p:nvPr/>
          </p:nvGrpSpPr>
          <p:grpSpPr>
            <a:xfrm>
              <a:off x="1149580" y="2467924"/>
              <a:ext cx="1915910" cy="849767"/>
              <a:chOff x="1731168" y="1283718"/>
              <a:chExt cx="1915910" cy="849767"/>
            </a:xfrm>
          </p:grpSpPr>
          <p:sp>
            <p:nvSpPr>
              <p:cNvPr id="116" name="Rectangle 11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smtClean="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1" name="Rectangle 120"/>
              <p:cNvSpPr/>
              <p:nvPr/>
            </p:nvSpPr>
            <p:spPr>
              <a:xfrm>
                <a:off x="1731168" y="1283718"/>
                <a:ext cx="1915910"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Social Media</a:t>
                </a:r>
                <a:endParaRPr lang="en-US" sz="2400" dirty="0">
                  <a:solidFill>
                    <a:schemeClr val="bg1"/>
                  </a:solidFill>
                  <a:latin typeface="Glacial Indifference" charset="0"/>
                  <a:ea typeface="Glacial Indifference" charset="0"/>
                  <a:cs typeface="Glacial Indifference" charset="0"/>
                </a:endParaRPr>
              </a:p>
            </p:txBody>
          </p:sp>
        </p:grpSp>
        <p:grpSp>
          <p:nvGrpSpPr>
            <p:cNvPr id="122" name="Group 121"/>
            <p:cNvGrpSpPr/>
            <p:nvPr/>
          </p:nvGrpSpPr>
          <p:grpSpPr>
            <a:xfrm>
              <a:off x="3945168" y="2467924"/>
              <a:ext cx="1542619" cy="849767"/>
              <a:chOff x="1943899" y="1283718"/>
              <a:chExt cx="1542619" cy="849767"/>
            </a:xfrm>
          </p:grpSpPr>
          <p:sp>
            <p:nvSpPr>
              <p:cNvPr id="123" name="Rectangle 122"/>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4" name="Rectangle 123"/>
              <p:cNvSpPr/>
              <p:nvPr/>
            </p:nvSpPr>
            <p:spPr>
              <a:xfrm>
                <a:off x="1945168" y="1283718"/>
                <a:ext cx="148790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Influencer</a:t>
                </a:r>
                <a:endParaRPr lang="en-US" sz="2400" dirty="0">
                  <a:solidFill>
                    <a:schemeClr val="bg1"/>
                  </a:solidFill>
                  <a:latin typeface="Glacial Indifference" charset="0"/>
                  <a:ea typeface="Glacial Indifference" charset="0"/>
                  <a:cs typeface="Glacial Indifference" charset="0"/>
                </a:endParaRPr>
              </a:p>
            </p:txBody>
          </p:sp>
        </p:grpSp>
        <p:grpSp>
          <p:nvGrpSpPr>
            <p:cNvPr id="125" name="Group 124"/>
            <p:cNvGrpSpPr/>
            <p:nvPr/>
          </p:nvGrpSpPr>
          <p:grpSpPr>
            <a:xfrm>
              <a:off x="6388411" y="2482779"/>
              <a:ext cx="1542619" cy="849767"/>
              <a:chOff x="1943899" y="1283718"/>
              <a:chExt cx="1542619" cy="849767"/>
            </a:xfrm>
          </p:grpSpPr>
          <p:sp>
            <p:nvSpPr>
              <p:cNvPr id="126" name="Rectangle 12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7" name="Rectangle 126"/>
              <p:cNvSpPr/>
              <p:nvPr/>
            </p:nvSpPr>
            <p:spPr>
              <a:xfrm>
                <a:off x="2238516" y="1283718"/>
                <a:ext cx="901209"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Email</a:t>
                </a:r>
                <a:endParaRPr lang="en-US" sz="2400" dirty="0">
                  <a:solidFill>
                    <a:schemeClr val="bg1"/>
                  </a:solidFill>
                  <a:latin typeface="Glacial Indifference" charset="0"/>
                  <a:ea typeface="Glacial Indifference" charset="0"/>
                  <a:cs typeface="Glacial Indifference" charset="0"/>
                </a:endParaRPr>
              </a:p>
            </p:txBody>
          </p:sp>
        </p:grpSp>
      </p:grpSp>
      <p:pic>
        <p:nvPicPr>
          <p:cNvPr id="35" name="Picture 34"/>
          <p:cNvPicPr>
            <a:picLocks noChangeAspect="1"/>
          </p:cNvPicPr>
          <p:nvPr/>
        </p:nvPicPr>
        <p:blipFill>
          <a:blip r:embed="rId4"/>
          <a:stretch>
            <a:fillRect/>
          </a:stretch>
        </p:blipFill>
        <p:spPr>
          <a:xfrm>
            <a:off x="175015" y="137160"/>
            <a:ext cx="886166" cy="98845"/>
          </a:xfrm>
          <a:prstGeom prst="rect">
            <a:avLst/>
          </a:prstGeom>
        </p:spPr>
      </p:pic>
      <p:sp>
        <p:nvSpPr>
          <p:cNvPr id="37" name="TextBox 36"/>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951225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ectangle 34"/>
          <p:cNvSpPr/>
          <p:nvPr/>
        </p:nvSpPr>
        <p:spPr>
          <a:xfrm>
            <a:off x="862290" y="1141094"/>
            <a:ext cx="7434917" cy="3431472"/>
          </a:xfrm>
          <a:prstGeom prst="rect">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12</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4"/>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1070486" y="1463209"/>
            <a:ext cx="6839358" cy="2787241"/>
            <a:chOff x="446813" y="1956654"/>
            <a:chExt cx="6839358" cy="2787241"/>
          </a:xfrm>
        </p:grpSpPr>
        <p:grpSp>
          <p:nvGrpSpPr>
            <p:cNvPr id="3" name="Group 2"/>
            <p:cNvGrpSpPr/>
            <p:nvPr/>
          </p:nvGrpSpPr>
          <p:grpSpPr>
            <a:xfrm>
              <a:off x="446813" y="1956654"/>
              <a:ext cx="6839358" cy="2787241"/>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tx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5">
                <a:alphaModFix/>
              </a:blip>
              <a:stretch>
                <a:fillRect/>
              </a:stretch>
            </p:blipFill>
            <p:spPr>
              <a:xfrm>
                <a:off x="6185052" y="2184812"/>
                <a:ext cx="577262" cy="577262"/>
              </a:xfrm>
              <a:prstGeom prst="rect">
                <a:avLst/>
              </a:prstGeom>
              <a:noFill/>
              <a:ln>
                <a:noFill/>
              </a:ln>
            </p:spPr>
          </p:pic>
          <p:pic>
            <p:nvPicPr>
              <p:cNvPr id="50" name="Shape 349" descr="Image result for classpass logo"/>
              <p:cNvPicPr preferRelativeResize="0"/>
              <p:nvPr/>
            </p:nvPicPr>
            <p:blipFill>
              <a:blip r:embed="rId6">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7">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8">
                <a:alphaModFix/>
              </a:blip>
              <a:stretch>
                <a:fillRect/>
              </a:stretch>
            </p:blipFill>
            <p:spPr>
              <a:xfrm>
                <a:off x="6267893" y="2844217"/>
                <a:ext cx="956657" cy="502430"/>
              </a:xfrm>
              <a:prstGeom prst="rect">
                <a:avLst/>
              </a:prstGeom>
              <a:noFill/>
              <a:ln>
                <a:noFill/>
              </a:ln>
            </p:spPr>
          </p:pic>
          <p:pic>
            <p:nvPicPr>
              <p:cNvPr id="54" name="Shape 353" descr="Image result for soulcycle logo"/>
              <p:cNvPicPr preferRelativeResize="0"/>
              <p:nvPr/>
            </p:nvPicPr>
            <p:blipFill>
              <a:blip r:embed="rId9">
                <a:alphaModFix/>
              </a:blip>
              <a:stretch>
                <a:fillRect/>
              </a:stretch>
            </p:blipFill>
            <p:spPr>
              <a:xfrm>
                <a:off x="1168071" y="1910108"/>
                <a:ext cx="719260" cy="479511"/>
              </a:xfrm>
              <a:prstGeom prst="rect">
                <a:avLst/>
              </a:prstGeom>
              <a:noFill/>
              <a:ln>
                <a:noFill/>
              </a:ln>
            </p:spPr>
          </p:pic>
          <p:pic>
            <p:nvPicPr>
              <p:cNvPr id="55" name="Shape 354" descr="Image result for orange theory logo"/>
              <p:cNvPicPr preferRelativeResize="0"/>
              <p:nvPr/>
            </p:nvPicPr>
            <p:blipFill>
              <a:blip r:embed="rId10">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1">
                <a:alphaModFix/>
              </a:blip>
              <a:stretch>
                <a:fillRect/>
              </a:stretch>
            </p:blipFill>
            <p:spPr>
              <a:xfrm>
                <a:off x="1834018" y="2027493"/>
                <a:ext cx="943378" cy="315168"/>
              </a:xfrm>
              <a:prstGeom prst="rect">
                <a:avLst/>
              </a:prstGeom>
              <a:noFill/>
              <a:ln>
                <a:noFill/>
              </a:ln>
            </p:spPr>
          </p:pic>
          <p:pic>
            <p:nvPicPr>
              <p:cNvPr id="57" name="Shape 356" descr="Image result for crossfit logo"/>
              <p:cNvPicPr preferRelativeResize="0"/>
              <p:nvPr/>
            </p:nvPicPr>
            <p:blipFill>
              <a:blip r:embed="rId12">
                <a:alphaModFix/>
              </a:blip>
              <a:stretch>
                <a:fillRect/>
              </a:stretch>
            </p:blipFill>
            <p:spPr>
              <a:xfrm>
                <a:off x="1942039" y="4042636"/>
                <a:ext cx="970037" cy="254050"/>
              </a:xfrm>
              <a:prstGeom prst="rect">
                <a:avLst/>
              </a:prstGeom>
              <a:noFill/>
              <a:ln>
                <a:noFill/>
              </a:ln>
            </p:spPr>
          </p:pic>
          <p:pic>
            <p:nvPicPr>
              <p:cNvPr id="58" name="Shape 363"/>
              <p:cNvPicPr preferRelativeResize="0"/>
              <p:nvPr/>
            </p:nvPicPr>
            <p:blipFill>
              <a:blip r:embed="rId13">
                <a:alphaModFix/>
              </a:blip>
              <a:stretch>
                <a:fillRect/>
              </a:stretch>
            </p:blipFill>
            <p:spPr>
              <a:xfrm>
                <a:off x="4779485" y="2440509"/>
                <a:ext cx="333978" cy="318078"/>
              </a:xfrm>
              <a:prstGeom prst="rect">
                <a:avLst/>
              </a:prstGeom>
              <a:noFill/>
              <a:ln>
                <a:noFill/>
              </a:ln>
            </p:spPr>
          </p:pic>
          <p:pic>
            <p:nvPicPr>
              <p:cNvPr id="62" name="Shape 367"/>
              <p:cNvPicPr preferRelativeResize="0"/>
              <p:nvPr/>
            </p:nvPicPr>
            <p:blipFill rotWithShape="1">
              <a:blip r:embed="rId14">
                <a:alphaModFix/>
              </a:blip>
              <a:srcRect l="11948"/>
              <a:stretch/>
            </p:blipFill>
            <p:spPr>
              <a:xfrm>
                <a:off x="1690825" y="2834630"/>
                <a:ext cx="913566" cy="427765"/>
              </a:xfrm>
              <a:prstGeom prst="rect">
                <a:avLst/>
              </a:prstGeom>
              <a:noFill/>
              <a:ln>
                <a:noFill/>
              </a:ln>
            </p:spPr>
          </p:pic>
          <p:pic>
            <p:nvPicPr>
              <p:cNvPr id="64" name="Picture 63" descr="origin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58355" y="3543606"/>
                <a:ext cx="590777" cy="569116"/>
              </a:xfrm>
              <a:prstGeom prst="rect">
                <a:avLst/>
              </a:prstGeom>
              <a:noFill/>
            </p:spPr>
          </p:pic>
          <p:pic>
            <p:nvPicPr>
              <p:cNvPr id="59" name="Shape 364"/>
              <p:cNvPicPr preferRelativeResize="0"/>
              <p:nvPr/>
            </p:nvPicPr>
            <p:blipFill>
              <a:blip r:embed="rId16">
                <a:alphaModFix/>
              </a:blip>
              <a:stretch>
                <a:fillRect/>
              </a:stretch>
            </p:blipFill>
            <p:spPr>
              <a:xfrm>
                <a:off x="4114361" y="3221655"/>
                <a:ext cx="443417" cy="541711"/>
              </a:xfrm>
              <a:prstGeom prst="rect">
                <a:avLst/>
              </a:prstGeom>
              <a:noFill/>
              <a:ln>
                <a:noFill/>
              </a:ln>
            </p:spPr>
          </p:pic>
          <p:pic>
            <p:nvPicPr>
              <p:cNvPr id="51" name="Shape 350" descr="Image result for fit reserve logo"/>
              <p:cNvPicPr preferRelativeResize="0"/>
              <p:nvPr/>
            </p:nvPicPr>
            <p:blipFill>
              <a:blip r:embed="rId17">
                <a:alphaModFix/>
              </a:blip>
              <a:stretch>
                <a:fillRect/>
              </a:stretch>
            </p:blipFill>
            <p:spPr>
              <a:xfrm>
                <a:off x="1749369" y="1578068"/>
                <a:ext cx="1112676" cy="378929"/>
              </a:xfrm>
              <a:prstGeom prst="rect">
                <a:avLst/>
              </a:prstGeom>
              <a:noFill/>
              <a:ln>
                <a:noFill/>
              </a:ln>
            </p:spPr>
          </p:pic>
          <p:pic>
            <p:nvPicPr>
              <p:cNvPr id="32" name="Picture 31"/>
              <p:cNvPicPr>
                <a:picLocks noChangeAspect="1"/>
              </p:cNvPicPr>
              <p:nvPr/>
            </p:nvPicPr>
            <p:blipFill>
              <a:blip r:embed="rId18"/>
              <a:stretch>
                <a:fillRect/>
              </a:stretch>
            </p:blipFill>
            <p:spPr>
              <a:xfrm>
                <a:off x="6418205" y="1501976"/>
                <a:ext cx="1705994" cy="449129"/>
              </a:xfrm>
              <a:prstGeom prst="rect">
                <a:avLst/>
              </a:prstGeom>
              <a:ln w="15875">
                <a:gradFill flip="none" rotWithShape="1">
                  <a:gsLst>
                    <a:gs pos="0">
                      <a:srgbClr val="37C3DC"/>
                    </a:gs>
                    <a:gs pos="100000">
                      <a:srgbClr val="70E4F9"/>
                    </a:gs>
                  </a:gsLst>
                  <a:lin ang="18900000" scaled="1"/>
                  <a:tileRect/>
                </a:gradFill>
              </a:ln>
            </p:spPr>
          </p:pic>
        </p:gr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70924" y="3621320"/>
              <a:ext cx="606792" cy="606792"/>
            </a:xfrm>
            <a:prstGeom prst="rect">
              <a:avLst/>
            </a:prstGeom>
          </p:spPr>
        </p:pic>
      </p:grpSp>
    </p:spTree>
    <p:extLst>
      <p:ext uri="{BB962C8B-B14F-4D97-AF65-F5344CB8AC3E}">
        <p14:creationId xmlns:p14="http://schemas.microsoft.com/office/powerpoint/2010/main" val="986800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pic>
        <p:nvPicPr>
          <p:cNvPr id="40" name="Picture 39"/>
          <p:cNvPicPr>
            <a:picLocks noChangeAspect="1"/>
          </p:cNvPicPr>
          <p:nvPr/>
        </p:nvPicPr>
        <p:blipFill rotWithShape="1">
          <a:blip r:embed="rId3"/>
          <a:srcRect t="10710" r="642" b="6073"/>
          <a:stretch/>
        </p:blipFill>
        <p:spPr>
          <a:xfrm flipH="1">
            <a:off x="0" y="0"/>
            <a:ext cx="9159498" cy="5143500"/>
          </a:xfrm>
          <a:prstGeom prst="rect">
            <a:avLst/>
          </a:prstGeom>
        </p:spPr>
      </p:pic>
      <p:grpSp>
        <p:nvGrpSpPr>
          <p:cNvPr id="4" name="Group 3"/>
          <p:cNvGrpSpPr/>
          <p:nvPr/>
        </p:nvGrpSpPr>
        <p:grpSpPr>
          <a:xfrm>
            <a:off x="5009106" y="1482370"/>
            <a:ext cx="4157904" cy="3526686"/>
            <a:chOff x="152400" y="1634770"/>
            <a:chExt cx="3787828" cy="3526686"/>
          </a:xfrm>
          <a:solidFill>
            <a:srgbClr val="10B5D4">
              <a:alpha val="74000"/>
            </a:srgbClr>
          </a:solidFill>
        </p:grpSpPr>
        <p:sp>
          <p:nvSpPr>
            <p:cNvPr id="45" name="Rectangle 44"/>
            <p:cNvSpPr/>
            <p:nvPr/>
          </p:nvSpPr>
          <p:spPr>
            <a:xfrm>
              <a:off x="152511" y="4484188"/>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71792" y="2332428"/>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66366" y="3062541"/>
              <a:ext cx="3768436" cy="640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52400" y="3751793"/>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52400" y="1634770"/>
              <a:ext cx="3768436" cy="640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0" y="1482370"/>
            <a:ext cx="3787828" cy="3526686"/>
            <a:chOff x="0" y="1482370"/>
            <a:chExt cx="3787828" cy="3526686"/>
          </a:xfrm>
          <a:solidFill>
            <a:srgbClr val="A5A5A6">
              <a:alpha val="76000"/>
            </a:srgbClr>
          </a:solidFill>
        </p:grpSpPr>
        <p:sp>
          <p:nvSpPr>
            <p:cNvPr id="44" name="Rectangle 43"/>
            <p:cNvSpPr/>
            <p:nvPr/>
          </p:nvSpPr>
          <p:spPr>
            <a:xfrm>
              <a:off x="111" y="4331788"/>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9392" y="2180028"/>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3966" y="2910141"/>
              <a:ext cx="3768436" cy="640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0" y="3599393"/>
              <a:ext cx="3768436" cy="677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1482370"/>
              <a:ext cx="3768436" cy="6407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13</a:t>
            </a:fld>
            <a:endParaRPr dirty="0">
              <a:solidFill>
                <a:schemeClr val="bg1"/>
              </a:solidFill>
              <a:latin typeface="Montserrat"/>
              <a:ea typeface="Montserrat"/>
              <a:cs typeface="Montserrat"/>
              <a:sym typeface="Montserrat"/>
            </a:endParaRPr>
          </a:p>
        </p:txBody>
      </p:sp>
      <p:sp>
        <p:nvSpPr>
          <p:cNvPr id="5" name="Rectangle 4"/>
          <p:cNvSpPr/>
          <p:nvPr/>
        </p:nvSpPr>
        <p:spPr>
          <a:xfrm>
            <a:off x="1757280" y="1423754"/>
            <a:ext cx="173787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dirty="0" smtClean="0">
                <a:solidFill>
                  <a:schemeClr val="bg1"/>
                </a:solidFill>
                <a:latin typeface="Glacial Indifference" charset="0"/>
                <a:ea typeface="Glacial Indifference" charset="0"/>
                <a:cs typeface="Glacial Indifference" charset="0"/>
              </a:rPr>
              <a:t>Consumer Risk</a:t>
            </a:r>
            <a:endParaRPr lang="en-US" dirty="0">
              <a:solidFill>
                <a:schemeClr val="bg1"/>
              </a:solidFill>
              <a:latin typeface="Glacial Indifference" charset="0"/>
              <a:ea typeface="Glacial Indifference" charset="0"/>
              <a:cs typeface="Glacial Indifference" charset="0"/>
            </a:endParaRPr>
          </a:p>
        </p:txBody>
      </p:sp>
      <p:sp>
        <p:nvSpPr>
          <p:cNvPr id="24" name="Rectangle 23"/>
          <p:cNvSpPr/>
          <p:nvPr/>
        </p:nvSpPr>
        <p:spPr>
          <a:xfrm>
            <a:off x="150449" y="2955698"/>
            <a:ext cx="3429000" cy="5932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dirty="0" smtClean="0">
                <a:solidFill>
                  <a:schemeClr val="bg1"/>
                </a:solidFill>
                <a:latin typeface="Glacial Indifference" charset="0"/>
                <a:ea typeface="Glacial Indifference" charset="0"/>
                <a:cs typeface="Glacial Indifference" charset="0"/>
              </a:rPr>
              <a:t>Loss of revenue from foregone memberships</a:t>
            </a:r>
            <a:endParaRPr lang="en-US" dirty="0">
              <a:solidFill>
                <a:schemeClr val="bg1"/>
              </a:solidFill>
              <a:latin typeface="Glacial Indifference" charset="0"/>
              <a:ea typeface="Glacial Indifference" charset="0"/>
              <a:cs typeface="Glacial Indifference" charset="0"/>
            </a:endParaRPr>
          </a:p>
        </p:txBody>
      </p:sp>
      <p:sp>
        <p:nvSpPr>
          <p:cNvPr id="25" name="Rectangle 24"/>
          <p:cNvSpPr/>
          <p:nvPr/>
        </p:nvSpPr>
        <p:spPr>
          <a:xfrm>
            <a:off x="183684" y="3555532"/>
            <a:ext cx="3429000" cy="7526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dirty="0" smtClean="0">
                <a:solidFill>
                  <a:schemeClr val="bg1"/>
                </a:solidFill>
                <a:latin typeface="Glacial Indifference" charset="0"/>
                <a:ea typeface="Glacial Indifference" charset="0"/>
                <a:cs typeface="Glacial Indifference" charset="0"/>
              </a:rPr>
              <a:t>Competition from gym day passes and other class-oriented tech platforms</a:t>
            </a:r>
            <a:endParaRPr lang="en-US" dirty="0">
              <a:solidFill>
                <a:schemeClr val="bg1"/>
              </a:solidFill>
              <a:latin typeface="Glacial Indifference" charset="0"/>
              <a:ea typeface="Glacial Indifference" charset="0"/>
              <a:cs typeface="Glacial Indifference" charset="0"/>
            </a:endParaRPr>
          </a:p>
        </p:txBody>
      </p:sp>
      <p:sp>
        <p:nvSpPr>
          <p:cNvPr id="28" name="Rectangle 27"/>
          <p:cNvSpPr/>
          <p:nvPr/>
        </p:nvSpPr>
        <p:spPr>
          <a:xfrm>
            <a:off x="183684" y="4303278"/>
            <a:ext cx="3429000" cy="7406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dirty="0" smtClean="0">
                <a:solidFill>
                  <a:schemeClr val="bg1"/>
                </a:solidFill>
                <a:latin typeface="Glacial Indifference" charset="0"/>
                <a:ea typeface="Glacial Indifference" charset="0"/>
                <a:cs typeface="Glacial Indifference" charset="0"/>
              </a:rPr>
              <a:t>User churn that happens naturally as some customers stop going to the gym</a:t>
            </a:r>
            <a:endParaRPr lang="en-US" dirty="0">
              <a:solidFill>
                <a:schemeClr val="bg1"/>
              </a:solidFill>
              <a:latin typeface="Glacial Indifference" charset="0"/>
              <a:ea typeface="Glacial Indifference" charset="0"/>
              <a:cs typeface="Glacial Indifference" charset="0"/>
            </a:endParaRPr>
          </a:p>
        </p:txBody>
      </p:sp>
      <p:sp>
        <p:nvSpPr>
          <p:cNvPr id="23" name="Rectangle 22"/>
          <p:cNvSpPr/>
          <p:nvPr/>
        </p:nvSpPr>
        <p:spPr>
          <a:xfrm>
            <a:off x="5078735" y="2128558"/>
            <a:ext cx="3911707"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dirty="0" smtClean="0">
                <a:solidFill>
                  <a:schemeClr val="bg1"/>
                </a:solidFill>
                <a:latin typeface="Glacial Indifference" charset="0"/>
                <a:ea typeface="Glacial Indifference" charset="0"/>
                <a:cs typeface="Glacial Indifference" charset="0"/>
              </a:rPr>
              <a:t>FlexIt will drive trial to gyms from new customers that will create lead generations for new memberships and offset any loss of memberships</a:t>
            </a:r>
            <a:endParaRPr lang="en-US" dirty="0">
              <a:solidFill>
                <a:schemeClr val="bg1"/>
              </a:solidFill>
              <a:latin typeface="Glacial Indifference" charset="0"/>
              <a:ea typeface="Glacial Indifference" charset="0"/>
              <a:cs typeface="Glacial Indifference" charset="0"/>
            </a:endParaRPr>
          </a:p>
        </p:txBody>
      </p:sp>
      <p:sp>
        <p:nvSpPr>
          <p:cNvPr id="26" name="Rectangle 25"/>
          <p:cNvSpPr/>
          <p:nvPr/>
        </p:nvSpPr>
        <p:spPr>
          <a:xfrm>
            <a:off x="5136890" y="2896322"/>
            <a:ext cx="3911707" cy="5932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dirty="0" smtClean="0">
                <a:solidFill>
                  <a:schemeClr val="bg1"/>
                </a:solidFill>
                <a:latin typeface="Glacial Indifference" charset="0"/>
                <a:ea typeface="Glacial Indifference" charset="0"/>
                <a:cs typeface="Glacial Indifference" charset="0"/>
              </a:rPr>
              <a:t>Added rev-share opportunities for gyms with pay-as-you-go customers</a:t>
            </a:r>
            <a:endParaRPr lang="en-US" dirty="0">
              <a:solidFill>
                <a:schemeClr val="bg1"/>
              </a:solidFill>
              <a:latin typeface="Glacial Indifference" charset="0"/>
              <a:ea typeface="Glacial Indifference" charset="0"/>
              <a:cs typeface="Glacial Indifference" charset="0"/>
            </a:endParaRPr>
          </a:p>
        </p:txBody>
      </p:sp>
      <p:sp>
        <p:nvSpPr>
          <p:cNvPr id="31" name="Rectangle 30"/>
          <p:cNvSpPr/>
          <p:nvPr/>
        </p:nvSpPr>
        <p:spPr>
          <a:xfrm>
            <a:off x="5077869" y="3564727"/>
            <a:ext cx="3970728" cy="7545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dirty="0" smtClean="0">
                <a:solidFill>
                  <a:schemeClr val="bg1"/>
                </a:solidFill>
                <a:latin typeface="Glacial Indifference" charset="0"/>
                <a:ea typeface="Glacial Indifference" charset="0"/>
                <a:cs typeface="Glacial Indifference" charset="0"/>
              </a:rPr>
              <a:t>Day passes are cumbersome and not as affordable as FlexIt’s streamlined and convenient offering. Eventually </a:t>
            </a:r>
            <a:r>
              <a:rPr lang="en-US" dirty="0" err="1" smtClean="0">
                <a:solidFill>
                  <a:schemeClr val="bg1"/>
                </a:solidFill>
                <a:latin typeface="Glacial Indifference" charset="0"/>
                <a:ea typeface="Glacial Indifference" charset="0"/>
                <a:cs typeface="Glacial Indifference" charset="0"/>
              </a:rPr>
              <a:t>FlexIt</a:t>
            </a:r>
            <a:r>
              <a:rPr lang="en-US" dirty="0" smtClean="0">
                <a:solidFill>
                  <a:schemeClr val="bg1"/>
                </a:solidFill>
                <a:latin typeface="Glacial Indifference" charset="0"/>
                <a:ea typeface="Glacial Indifference" charset="0"/>
                <a:cs typeface="Glacial Indifference" charset="0"/>
              </a:rPr>
              <a:t> will replace day passes</a:t>
            </a:r>
            <a:endParaRPr lang="en-US" dirty="0">
              <a:solidFill>
                <a:schemeClr val="bg1"/>
              </a:solidFill>
              <a:latin typeface="Glacial Indifference" charset="0"/>
              <a:ea typeface="Glacial Indifference" charset="0"/>
              <a:cs typeface="Glacial Indifference" charset="0"/>
            </a:endParaRPr>
          </a:p>
        </p:txBody>
      </p:sp>
      <p:sp>
        <p:nvSpPr>
          <p:cNvPr id="32" name="Rectangle 31"/>
          <p:cNvSpPr/>
          <p:nvPr/>
        </p:nvSpPr>
        <p:spPr>
          <a:xfrm>
            <a:off x="5078735" y="4293216"/>
            <a:ext cx="4306144" cy="740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dirty="0" smtClean="0">
                <a:solidFill>
                  <a:schemeClr val="bg1"/>
                </a:solidFill>
                <a:latin typeface="Glacial Indifference" charset="0"/>
                <a:ea typeface="Glacial Indifference" charset="0"/>
                <a:cs typeface="Glacial Indifference" charset="0"/>
              </a:rPr>
              <a:t>Tech platform provides opportunities to engage customers on a regular basis to prevent them from slipping in their workout routines</a:t>
            </a:r>
            <a:endParaRPr lang="en-US" dirty="0">
              <a:solidFill>
                <a:schemeClr val="bg1"/>
              </a:solidFill>
              <a:latin typeface="Glacial Indifference" charset="0"/>
              <a:ea typeface="Glacial Indifference" charset="0"/>
              <a:cs typeface="Glacial Indifference" charset="0"/>
            </a:endParaRPr>
          </a:p>
        </p:txBody>
      </p:sp>
      <p:sp>
        <p:nvSpPr>
          <p:cNvPr id="34" name="Shape 416"/>
          <p:cNvSpPr txBox="1"/>
          <p:nvPr/>
        </p:nvSpPr>
        <p:spPr>
          <a:xfrm>
            <a:off x="457200" y="274320"/>
            <a:ext cx="5473187" cy="568651"/>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buNone/>
              <a:tabLst>
                <a:tab pos="1306513" algn="l"/>
              </a:tabLst>
            </a:pPr>
            <a:r>
              <a:rPr lang="en-US" sz="2400" b="1" dirty="0" smtClean="0">
                <a:solidFill>
                  <a:schemeClr val="bg1"/>
                </a:solidFill>
                <a:latin typeface="Glacial Indifference" charset="0"/>
                <a:ea typeface="Glacial Indifference" charset="0"/>
                <a:cs typeface="Glacial Indifference" charset="0"/>
                <a:sym typeface="Montserrat Medium"/>
              </a:rPr>
              <a:t>What about the platform’s risks?</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37" name="Rectangle 36"/>
          <p:cNvSpPr/>
          <p:nvPr/>
        </p:nvSpPr>
        <p:spPr>
          <a:xfrm>
            <a:off x="461312" y="978112"/>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smtClean="0">
                <a:solidFill>
                  <a:schemeClr val="bg1"/>
                </a:solidFill>
                <a:latin typeface="Glacial Indifference" charset="0"/>
                <a:ea typeface="Glacial Indifference" charset="0"/>
                <a:cs typeface="Glacial Indifference" charset="0"/>
              </a:rPr>
              <a:t>Risks</a:t>
            </a:r>
            <a:endParaRPr lang="en-US" sz="1800" b="1" dirty="0">
              <a:solidFill>
                <a:schemeClr val="bg1"/>
              </a:solidFill>
              <a:latin typeface="Glacial Indifference" charset="0"/>
              <a:ea typeface="Glacial Indifference" charset="0"/>
              <a:cs typeface="Glacial Indifference" charset="0"/>
            </a:endParaRPr>
          </a:p>
        </p:txBody>
      </p:sp>
      <p:sp>
        <p:nvSpPr>
          <p:cNvPr id="39" name="Rectangle 38"/>
          <p:cNvSpPr/>
          <p:nvPr/>
        </p:nvSpPr>
        <p:spPr>
          <a:xfrm>
            <a:off x="5109503" y="919119"/>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smtClean="0">
                <a:solidFill>
                  <a:schemeClr val="bg1"/>
                </a:solidFill>
                <a:latin typeface="Glacial Indifference" charset="0"/>
                <a:ea typeface="Glacial Indifference" charset="0"/>
                <a:cs typeface="Glacial Indifference" charset="0"/>
              </a:rPr>
              <a:t>Mitigants</a:t>
            </a:r>
            <a:endParaRPr lang="en-US" sz="1800" b="1" dirty="0">
              <a:solidFill>
                <a:schemeClr val="bg1"/>
              </a:solidFill>
              <a:latin typeface="Glacial Indifference" charset="0"/>
              <a:ea typeface="Glacial Indifference" charset="0"/>
              <a:cs typeface="Glacial Indifference" charset="0"/>
            </a:endParaRPr>
          </a:p>
        </p:txBody>
      </p:sp>
      <p:cxnSp>
        <p:nvCxnSpPr>
          <p:cNvPr id="3" name="Straight Arrow Connector 2"/>
          <p:cNvCxnSpPr/>
          <p:nvPr/>
        </p:nvCxnSpPr>
        <p:spPr>
          <a:xfrm flipV="1">
            <a:off x="4003591" y="2474978"/>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003590" y="3055862"/>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003590" y="3776348"/>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993928" y="4463309"/>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4"/>
          <a:stretch>
            <a:fillRect/>
          </a:stretch>
        </p:blipFill>
        <p:spPr>
          <a:xfrm>
            <a:off x="175015" y="137160"/>
            <a:ext cx="886166" cy="98845"/>
          </a:xfrm>
          <a:prstGeom prst="rect">
            <a:avLst/>
          </a:prstGeom>
        </p:spPr>
      </p:pic>
      <p:sp>
        <p:nvSpPr>
          <p:cNvPr id="35" name="TextBox 3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
        <p:nvSpPr>
          <p:cNvPr id="29" name="Rectangle 28"/>
          <p:cNvSpPr/>
          <p:nvPr/>
        </p:nvSpPr>
        <p:spPr>
          <a:xfrm>
            <a:off x="165926" y="2134306"/>
            <a:ext cx="3429000"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dirty="0" smtClean="0">
                <a:solidFill>
                  <a:schemeClr val="bg1"/>
                </a:solidFill>
                <a:latin typeface="Glacial Indifference" charset="0"/>
                <a:ea typeface="Glacial Indifference" charset="0"/>
                <a:cs typeface="Glacial Indifference" charset="0"/>
              </a:rPr>
              <a:t>Gyms feel threatened by potential loss of membership to pay-as-you-go format</a:t>
            </a:r>
            <a:endParaRPr lang="en-US" dirty="0">
              <a:solidFill>
                <a:schemeClr val="bg1"/>
              </a:solidFill>
              <a:latin typeface="Glacial Indifference" charset="0"/>
              <a:ea typeface="Glacial Indifference" charset="0"/>
              <a:cs typeface="Glacial Indifference" charset="0"/>
            </a:endParaRPr>
          </a:p>
        </p:txBody>
      </p:sp>
      <p:sp>
        <p:nvSpPr>
          <p:cNvPr id="36" name="Rectangle 35"/>
          <p:cNvSpPr/>
          <p:nvPr/>
        </p:nvSpPr>
        <p:spPr>
          <a:xfrm>
            <a:off x="5061133" y="1439175"/>
            <a:ext cx="3911707"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dirty="0" smtClean="0">
                <a:solidFill>
                  <a:schemeClr val="bg1"/>
                </a:solidFill>
                <a:latin typeface="Glacial Indifference" charset="0"/>
                <a:ea typeface="Glacial Indifference" charset="0"/>
                <a:cs typeface="Glacial Indifference" charset="0"/>
              </a:rPr>
              <a:t>None</a:t>
            </a:r>
            <a:endParaRPr lang="en-US" dirty="0">
              <a:solidFill>
                <a:schemeClr val="bg1"/>
              </a:solidFill>
              <a:latin typeface="Glacial Indifference" charset="0"/>
              <a:ea typeface="Glacial Indifference" charset="0"/>
              <a:cs typeface="Glacial Indifference" charset="0"/>
            </a:endParaRPr>
          </a:p>
        </p:txBody>
      </p:sp>
      <p:cxnSp>
        <p:nvCxnSpPr>
          <p:cNvPr id="38" name="Straight Arrow Connector 37"/>
          <p:cNvCxnSpPr/>
          <p:nvPr/>
        </p:nvCxnSpPr>
        <p:spPr>
          <a:xfrm flipV="1">
            <a:off x="3993928" y="1839056"/>
            <a:ext cx="731520"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2944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5A5A6"/>
        </a:solidFill>
        <a:effectLst/>
      </p:bgPr>
    </p:bg>
    <p:spTree>
      <p:nvGrpSpPr>
        <p:cNvPr id="1" name="Shape 404"/>
        <p:cNvGrpSpPr/>
        <p:nvPr/>
      </p:nvGrpSpPr>
      <p:grpSpPr>
        <a:xfrm>
          <a:off x="0" y="0"/>
          <a:ext cx="0" cy="0"/>
          <a:chOff x="0" y="0"/>
          <a:chExt cx="0" cy="0"/>
        </a:xfrm>
      </p:grpSpPr>
      <p:pic>
        <p:nvPicPr>
          <p:cNvPr id="9" name="Picture 8"/>
          <p:cNvPicPr>
            <a:picLocks noChangeAspect="1"/>
          </p:cNvPicPr>
          <p:nvPr/>
        </p:nvPicPr>
        <p:blipFill rotWithShape="1">
          <a:blip r:embed="rId3"/>
          <a:srcRect t="10710" r="642" b="6802"/>
          <a:stretch/>
        </p:blipFill>
        <p:spPr>
          <a:xfrm flipH="1">
            <a:off x="0" y="0"/>
            <a:ext cx="9159498" cy="5098473"/>
          </a:xfrm>
          <a:prstGeom prst="rect">
            <a:avLst/>
          </a:prstGeom>
        </p:spPr>
      </p:pic>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14</a:t>
            </a:fld>
            <a:endParaRPr dirty="0">
              <a:solidFill>
                <a:schemeClr val="bg1"/>
              </a:solidFill>
              <a:latin typeface="Montserrat"/>
              <a:ea typeface="Montserrat"/>
              <a:cs typeface="Montserrat"/>
              <a:sym typeface="Montserrat"/>
            </a:endParaRPr>
          </a:p>
        </p:txBody>
      </p:sp>
      <p:sp>
        <p:nvSpPr>
          <p:cNvPr id="37" name="Rectangle 36"/>
          <p:cNvSpPr/>
          <p:nvPr/>
        </p:nvSpPr>
        <p:spPr>
          <a:xfrm>
            <a:off x="288378" y="795118"/>
            <a:ext cx="8463614"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b="1" dirty="0" err="1" smtClean="0">
                <a:solidFill>
                  <a:schemeClr val="bg1"/>
                </a:solidFill>
                <a:latin typeface="Glacial Indifference" charset="0"/>
                <a:ea typeface="Glacial Indifference" charset="0"/>
                <a:cs typeface="Glacial Indifference" charset="0"/>
              </a:rPr>
              <a:t>FlexIt</a:t>
            </a:r>
            <a:r>
              <a:rPr lang="en-US" sz="2400" b="1" dirty="0" smtClean="0">
                <a:solidFill>
                  <a:schemeClr val="bg1"/>
                </a:solidFill>
                <a:latin typeface="Glacial Indifference" charset="0"/>
                <a:ea typeface="Glacial Indifference" charset="0"/>
                <a:cs typeface="Glacial Indifference" charset="0"/>
              </a:rPr>
              <a:t> has an aggressive plan for scaling its gym portfolio</a:t>
            </a:r>
          </a:p>
        </p:txBody>
      </p:sp>
      <p:pic>
        <p:nvPicPr>
          <p:cNvPr id="33" name="Picture 32"/>
          <p:cNvPicPr>
            <a:picLocks noChangeAspect="1"/>
          </p:cNvPicPr>
          <p:nvPr/>
        </p:nvPicPr>
        <p:blipFill>
          <a:blip r:embed="rId4"/>
          <a:stretch>
            <a:fillRect/>
          </a:stretch>
        </p:blipFill>
        <p:spPr>
          <a:xfrm>
            <a:off x="175015" y="137160"/>
            <a:ext cx="886166" cy="98845"/>
          </a:xfrm>
          <a:prstGeom prst="rect">
            <a:avLst/>
          </a:prstGeom>
        </p:spPr>
      </p:pic>
      <p:sp>
        <p:nvSpPr>
          <p:cNvPr id="35" name="TextBox 3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a:t>
            </a:r>
            <a:r>
              <a:rPr lang="en-US" sz="900" b="1" dirty="0" smtClean="0">
                <a:solidFill>
                  <a:schemeClr val="bg1"/>
                </a:solidFill>
                <a:latin typeface="Glacial Indifference" charset="0"/>
                <a:ea typeface="Glacial Indifference" charset="0"/>
                <a:cs typeface="Glacial Indifference" charset="0"/>
              </a:rPr>
              <a:t> | </a:t>
            </a:r>
            <a:r>
              <a:rPr lang="en-US" sz="900" dirty="0" smtClean="0">
                <a:solidFill>
                  <a:schemeClr val="bg1"/>
                </a:solidFill>
                <a:latin typeface="Glacial Indifference" charset="0"/>
                <a:ea typeface="Glacial Indifference" charset="0"/>
                <a:cs typeface="Glacial Indifference" charset="0"/>
              </a:rPr>
              <a:t>SOLUTION</a:t>
            </a:r>
            <a:r>
              <a:rPr lang="en-US" sz="900" b="1" dirty="0" smtClean="0">
                <a:solidFill>
                  <a:schemeClr val="bg1"/>
                </a:solidFill>
                <a:latin typeface="Glacial Indifference" charset="0"/>
                <a:ea typeface="Glacial Indifference" charset="0"/>
                <a:cs typeface="Glacial Indifference" charset="0"/>
              </a:rPr>
              <a:t> | BUSINESS</a:t>
            </a:r>
            <a:endParaRPr lang="en-US" sz="900" b="1" dirty="0">
              <a:solidFill>
                <a:schemeClr val="bg1"/>
              </a:solidFill>
              <a:latin typeface="Glacial Indifference" charset="0"/>
              <a:ea typeface="Glacial Indifference" charset="0"/>
              <a:cs typeface="Glacial Indifference"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24998022"/>
              </p:ext>
            </p:extLst>
          </p:nvPr>
        </p:nvGraphicFramePr>
        <p:xfrm>
          <a:off x="938373" y="2383264"/>
          <a:ext cx="7163623" cy="1072483"/>
        </p:xfrm>
        <a:graphic>
          <a:graphicData uri="http://schemas.openxmlformats.org/drawingml/2006/table">
            <a:tbl>
              <a:tblPr firstRow="1" bandRow="1">
                <a:tableStyleId>{5A111915-BE36-4E01-A7E5-04B1672EAD32}</a:tableStyleId>
              </a:tblPr>
              <a:tblGrid>
                <a:gridCol w="2004880"/>
                <a:gridCol w="965721"/>
                <a:gridCol w="1028240"/>
                <a:gridCol w="954089"/>
                <a:gridCol w="1004977"/>
                <a:gridCol w="1205716"/>
              </a:tblGrid>
              <a:tr h="232692">
                <a:tc>
                  <a:txBody>
                    <a:bodyPr/>
                    <a:lstStyle/>
                    <a:p>
                      <a:r>
                        <a:rPr lang="en-US" sz="1600" dirty="0" smtClean="0">
                          <a:solidFill>
                            <a:schemeClr val="bg1"/>
                          </a:solidFill>
                          <a:latin typeface="Glacial Indifference" charset="0"/>
                          <a:ea typeface="Glacial Indifference" charset="0"/>
                          <a:cs typeface="Glacial Indifference" charset="0"/>
                        </a:rPr>
                        <a:t>FYE JUNE</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FY2019</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FY2021</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FY2022</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r>
              <a:tr h="232692">
                <a:tc>
                  <a:txBody>
                    <a:bodyPr/>
                    <a:lstStyle/>
                    <a:p>
                      <a:r>
                        <a:rPr lang="en-US" sz="1600" b="1" dirty="0" smtClean="0">
                          <a:solidFill>
                            <a:schemeClr val="bg1"/>
                          </a:solidFill>
                          <a:latin typeface="Glacial Indifference" charset="0"/>
                          <a:ea typeface="Glacial Indifference" charset="0"/>
                          <a:cs typeface="Glacial Indifference" charset="0"/>
                        </a:rPr>
                        <a:t>Gyms on </a:t>
                      </a:r>
                      <a:r>
                        <a:rPr lang="en-US" sz="1600" b="1" dirty="0" err="1" smtClean="0">
                          <a:solidFill>
                            <a:schemeClr val="bg1"/>
                          </a:solidFill>
                          <a:latin typeface="Glacial Indifference" charset="0"/>
                          <a:ea typeface="Glacial Indifference" charset="0"/>
                          <a:cs typeface="Glacial Indifference" charset="0"/>
                        </a:rPr>
                        <a:t>FlexIt</a:t>
                      </a:r>
                      <a:endParaRPr lang="en-US" sz="1600" b="1"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240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840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2,040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3,840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6,240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r>
              <a:tr h="401923">
                <a:tc>
                  <a:txBody>
                    <a:bodyPr/>
                    <a:lstStyle/>
                    <a:p>
                      <a:r>
                        <a:rPr lang="en-US" sz="1600" b="1" dirty="0" smtClean="0">
                          <a:solidFill>
                            <a:schemeClr val="bg1"/>
                          </a:solidFill>
                          <a:latin typeface="Glacial Indifference" charset="0"/>
                          <a:ea typeface="Glacial Indifference" charset="0"/>
                          <a:cs typeface="Glacial Indifference" charset="0"/>
                        </a:rPr>
                        <a:t>Gyms Signed Up</a:t>
                      </a:r>
                      <a:endParaRPr lang="en-US" sz="1600" b="1"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220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600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1,200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1,800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c>
                  <a:txBody>
                    <a:bodyPr/>
                    <a:lstStyle/>
                    <a:p>
                      <a:pPr algn="r"/>
                      <a:r>
                        <a:rPr lang="en-US" sz="1600" dirty="0" smtClean="0">
                          <a:solidFill>
                            <a:schemeClr val="bg1"/>
                          </a:solidFill>
                          <a:latin typeface="Glacial Indifference" charset="0"/>
                          <a:ea typeface="Glacial Indifference" charset="0"/>
                          <a:cs typeface="Glacial Indifference" charset="0"/>
                        </a:rPr>
                        <a:t>2,400</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AA6C9">
                        <a:alpha val="70000"/>
                      </a:srgbClr>
                    </a:solidFill>
                  </a:tcPr>
                </a:tc>
              </a:tr>
            </a:tbl>
          </a:graphicData>
        </a:graphic>
      </p:graphicFrame>
    </p:spTree>
    <p:extLst>
      <p:ext uri="{BB962C8B-B14F-4D97-AF65-F5344CB8AC3E}">
        <p14:creationId xmlns:p14="http://schemas.microsoft.com/office/powerpoint/2010/main" val="102403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0" name="Picture 9"/>
          <p:cNvPicPr>
            <a:picLocks noChangeAspect="1"/>
          </p:cNvPicPr>
          <p:nvPr/>
        </p:nvPicPr>
        <p:blipFill rotWithShape="1">
          <a:blip r:embed="rId3"/>
          <a:srcRect t="10710" r="642" b="6073"/>
          <a:stretch/>
        </p:blipFill>
        <p:spPr>
          <a:xfrm flipH="1">
            <a:off x="0" y="0"/>
            <a:ext cx="9159498" cy="5143500"/>
          </a:xfrm>
          <a:prstGeom prst="rect">
            <a:avLst/>
          </a:prstGeom>
        </p:spPr>
      </p:pic>
      <p:pic>
        <p:nvPicPr>
          <p:cNvPr id="4" name="Picture 3"/>
          <p:cNvPicPr>
            <a:picLocks noChangeAspect="1"/>
          </p:cNvPicPr>
          <p:nvPr/>
        </p:nvPicPr>
        <p:blipFill>
          <a:blip r:embed="rId4"/>
          <a:stretch>
            <a:fillRect/>
          </a:stretch>
        </p:blipFill>
        <p:spPr>
          <a:xfrm>
            <a:off x="3292345" y="0"/>
            <a:ext cx="5867153" cy="5143500"/>
          </a:xfrm>
          <a:prstGeom prst="rect">
            <a:avLst/>
          </a:prstGeom>
        </p:spPr>
      </p:pic>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15</a:t>
            </a:fld>
            <a:endParaRPr dirty="0">
              <a:solidFill>
                <a:schemeClr val="bg1"/>
              </a:solidFill>
              <a:latin typeface="Montserrat"/>
              <a:ea typeface="Montserrat"/>
              <a:cs typeface="Montserrat"/>
              <a:sym typeface="Montserrat"/>
            </a:endParaRPr>
          </a:p>
        </p:txBody>
      </p:sp>
      <p:sp>
        <p:nvSpPr>
          <p:cNvPr id="52" name="TextBox 51"/>
          <p:cNvSpPr txBox="1"/>
          <p:nvPr/>
        </p:nvSpPr>
        <p:spPr>
          <a:xfrm>
            <a:off x="457201" y="457200"/>
            <a:ext cx="5735525" cy="461665"/>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By the numbers</a:t>
            </a:r>
            <a:endParaRPr lang="en-US" sz="2400" b="1" dirty="0">
              <a:solidFill>
                <a:schemeClr val="bg1"/>
              </a:solidFill>
              <a:latin typeface="Glacial Indifference" charset="0"/>
              <a:ea typeface="Glacial Indifference" charset="0"/>
              <a:cs typeface="Glacial Indifference" charset="0"/>
            </a:endParaRPr>
          </a:p>
        </p:txBody>
      </p:sp>
      <p:pic>
        <p:nvPicPr>
          <p:cNvPr id="24" name="Picture 23"/>
          <p:cNvPicPr>
            <a:picLocks noChangeAspect="1"/>
          </p:cNvPicPr>
          <p:nvPr/>
        </p:nvPicPr>
        <p:blipFill>
          <a:blip r:embed="rId5"/>
          <a:stretch>
            <a:fillRect/>
          </a:stretch>
        </p:blipFill>
        <p:spPr>
          <a:xfrm>
            <a:off x="173737" y="137160"/>
            <a:ext cx="883919" cy="100584"/>
          </a:xfrm>
          <a:prstGeom prst="rect">
            <a:avLst/>
          </a:prstGeom>
        </p:spPr>
      </p:pic>
      <p:sp>
        <p:nvSpPr>
          <p:cNvPr id="25" name="TextBox 2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292287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3"/>
        <p:cNvGrpSpPr/>
        <p:nvPr/>
      </p:nvGrpSpPr>
      <p:grpSpPr>
        <a:xfrm>
          <a:off x="0" y="0"/>
          <a:ext cx="0" cy="0"/>
          <a:chOff x="0" y="0"/>
          <a:chExt cx="0" cy="0"/>
        </a:xfrm>
      </p:grpSpPr>
      <p:pic>
        <p:nvPicPr>
          <p:cNvPr id="26" name="Picture 25"/>
          <p:cNvPicPr>
            <a:picLocks noChangeAspect="1"/>
          </p:cNvPicPr>
          <p:nvPr/>
        </p:nvPicPr>
        <p:blipFill rotWithShape="1">
          <a:blip r:embed="rId3"/>
          <a:srcRect t="10710" r="642" b="6073"/>
          <a:stretch/>
        </p:blipFill>
        <p:spPr>
          <a:xfrm flipH="1">
            <a:off x="0" y="0"/>
            <a:ext cx="9159498" cy="5143500"/>
          </a:xfrm>
          <a:prstGeom prst="rect">
            <a:avLst/>
          </a:prstGeom>
        </p:spPr>
      </p:pic>
      <p:sp>
        <p:nvSpPr>
          <p:cNvPr id="35" name="Rectangle 34"/>
          <p:cNvSpPr/>
          <p:nvPr/>
        </p:nvSpPr>
        <p:spPr>
          <a:xfrm>
            <a:off x="4025308" y="1126140"/>
            <a:ext cx="5118692" cy="4031505"/>
          </a:xfrm>
          <a:prstGeom prst="rect">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18" y="1126140"/>
            <a:ext cx="3989623" cy="4042227"/>
          </a:xfrm>
          <a:prstGeom prst="rect">
            <a:avLst/>
          </a:prstGeom>
          <a:solidFill>
            <a:srgbClr val="A5A5A6">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Shape 415"/>
          <p:cNvSpPr txBox="1">
            <a:spLocks noGrp="1"/>
          </p:cNvSpPr>
          <p:nvPr>
            <p:ph type="sldNum" idx="12"/>
          </p:nvPr>
        </p:nvSpPr>
        <p:spPr>
          <a:xfrm>
            <a:off x="8686800" y="4826238"/>
            <a:ext cx="365760" cy="18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sym typeface="Montserrat"/>
              </a:rPr>
              <a:t>16</a:t>
            </a:fld>
            <a:endParaRPr dirty="0">
              <a:solidFill>
                <a:schemeClr val="bg1"/>
              </a:solidFill>
              <a:latin typeface="Montserrat" charset="0"/>
              <a:ea typeface="Montserrat" charset="0"/>
              <a:cs typeface="Montserrat" charset="0"/>
              <a:sym typeface="Montserrat"/>
            </a:endParaRPr>
          </a:p>
        </p:txBody>
      </p:sp>
      <p:sp>
        <p:nvSpPr>
          <p:cNvPr id="416" name="Shape 416"/>
          <p:cNvSpPr txBox="1"/>
          <p:nvPr/>
        </p:nvSpPr>
        <p:spPr>
          <a:xfrm>
            <a:off x="457200" y="274320"/>
            <a:ext cx="5467800" cy="57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Medium"/>
              </a:rPr>
              <a:t>Investment Details</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2" name="TextBox 1"/>
          <p:cNvSpPr txBox="1"/>
          <p:nvPr/>
        </p:nvSpPr>
        <p:spPr>
          <a:xfrm>
            <a:off x="5554639" y="1371600"/>
            <a:ext cx="1838965" cy="369332"/>
          </a:xfrm>
          <a:prstGeom prst="rect">
            <a:avLst/>
          </a:prstGeom>
          <a:noFill/>
        </p:spPr>
        <p:txBody>
          <a:bodyPr wrap="none" rtlCol="0">
            <a:spAutoFit/>
          </a:bodyPr>
          <a:lstStyle/>
          <a:p>
            <a:pPr algn="ctr"/>
            <a:r>
              <a:rPr lang="en-US" sz="1800" b="1" dirty="0" smtClean="0">
                <a:solidFill>
                  <a:schemeClr val="bg1"/>
                </a:solidFill>
                <a:latin typeface="Glacial Indifference" charset="0"/>
                <a:ea typeface="Glacial Indifference" charset="0"/>
                <a:cs typeface="Glacial Indifference" charset="0"/>
              </a:rPr>
              <a:t>Uses of Capital</a:t>
            </a:r>
            <a:endParaRPr lang="en-US" sz="1800" b="1" dirty="0">
              <a:solidFill>
                <a:schemeClr val="bg1"/>
              </a:solidFill>
              <a:latin typeface="Glacial Indifference" charset="0"/>
              <a:ea typeface="Glacial Indifference" charset="0"/>
              <a:cs typeface="Glacial Indifference" charset="0"/>
            </a:endParaRPr>
          </a:p>
        </p:txBody>
      </p:sp>
      <p:sp>
        <p:nvSpPr>
          <p:cNvPr id="3" name="TextBox 2"/>
          <p:cNvSpPr txBox="1"/>
          <p:nvPr/>
        </p:nvSpPr>
        <p:spPr>
          <a:xfrm>
            <a:off x="1303473" y="1388925"/>
            <a:ext cx="1383712" cy="369332"/>
          </a:xfrm>
          <a:prstGeom prst="rect">
            <a:avLst/>
          </a:prstGeom>
          <a:noFill/>
        </p:spPr>
        <p:txBody>
          <a:bodyPr wrap="none" rtlCol="0">
            <a:spAutoFit/>
          </a:bodyPr>
          <a:lstStyle/>
          <a:p>
            <a:r>
              <a:rPr lang="en-US" sz="1800" b="1" dirty="0" smtClean="0">
                <a:solidFill>
                  <a:schemeClr val="bg1"/>
                </a:solidFill>
                <a:latin typeface="Glacial Indifference" charset="0"/>
                <a:ea typeface="Glacial Indifference" charset="0"/>
                <a:cs typeface="Glacial Indifference" charset="0"/>
              </a:rPr>
              <a:t>Deal Terms</a:t>
            </a:r>
            <a:endParaRPr lang="en-US" sz="1800" b="1" dirty="0">
              <a:solidFill>
                <a:schemeClr val="bg1"/>
              </a:solidFill>
              <a:latin typeface="Glacial Indifference" charset="0"/>
              <a:ea typeface="Glacial Indifference" charset="0"/>
              <a:cs typeface="Glacial Indifference" charset="0"/>
            </a:endParaRPr>
          </a:p>
        </p:txBody>
      </p:sp>
      <p:graphicFrame>
        <p:nvGraphicFramePr>
          <p:cNvPr id="16" name="Content Placeholder 4"/>
          <p:cNvGraphicFramePr>
            <a:graphicFrameLocks/>
          </p:cNvGraphicFramePr>
          <p:nvPr>
            <p:extLst>
              <p:ext uri="{D42A27DB-BD31-4B8C-83A1-F6EECF244321}">
                <p14:modId xmlns:p14="http://schemas.microsoft.com/office/powerpoint/2010/main" val="529735232"/>
              </p:ext>
            </p:extLst>
          </p:nvPr>
        </p:nvGraphicFramePr>
        <p:xfrm>
          <a:off x="0" y="2227070"/>
          <a:ext cx="3974998" cy="3320844"/>
        </p:xfrm>
        <a:graphic>
          <a:graphicData uri="http://schemas.openxmlformats.org/drawingml/2006/table">
            <a:tbl>
              <a:tblPr bandRow="1">
                <a:tableStyleId>{2D5ABB26-0587-4C30-8999-92F81FD0307C}</a:tableStyleId>
              </a:tblPr>
              <a:tblGrid>
                <a:gridCol w="1990941"/>
                <a:gridCol w="1984057"/>
              </a:tblGrid>
              <a:tr h="640117">
                <a:tc>
                  <a:txBody>
                    <a:bodyPr/>
                    <a:lstStyle/>
                    <a:p>
                      <a:pPr lvl="2"/>
                      <a:r>
                        <a:rPr lang="en-US" b="1" dirty="0" smtClean="0">
                          <a:solidFill>
                            <a:schemeClr val="bg1"/>
                          </a:solidFill>
                          <a:latin typeface="Glacial Indifference" charset="0"/>
                          <a:ea typeface="Glacial Indifference" charset="0"/>
                          <a:cs typeface="Glacial Indifference" charset="0"/>
                        </a:rPr>
                        <a:t>          Raise</a:t>
                      </a:r>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chemeClr val="bg1"/>
                          </a:solidFill>
                          <a:latin typeface="Glacial Indifference" charset="0"/>
                          <a:ea typeface="Glacial Indifference" charset="0"/>
                          <a:cs typeface="Glacial Indifference" charset="0"/>
                        </a:rPr>
                        <a:t>Up to $500K SAFE</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r>
              <a:tr h="602405">
                <a:tc>
                  <a:txBody>
                    <a:bodyPr/>
                    <a:lstStyle/>
                    <a:p>
                      <a:pPr lvl="2"/>
                      <a:r>
                        <a:rPr lang="en-US" b="1" dirty="0" smtClean="0">
                          <a:solidFill>
                            <a:schemeClr val="bg1"/>
                          </a:solidFill>
                          <a:latin typeface="Glacial Indifference" charset="0"/>
                          <a:ea typeface="Glacial Indifference" charset="0"/>
                          <a:cs typeface="Glacial Indifference" charset="0"/>
                        </a:rPr>
                        <a:t>          Valuation</a:t>
                      </a:r>
                      <a:r>
                        <a:rPr lang="en-US"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Cap</a:t>
                      </a:r>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chemeClr val="bg1"/>
                          </a:solidFill>
                          <a:latin typeface="Glacial Indifference" charset="0"/>
                          <a:ea typeface="Glacial Indifference" charset="0"/>
                          <a:cs typeface="Glacial Indifference" charset="0"/>
                        </a:rPr>
                        <a:t>$2.5M Cap</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a:noFill/>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r>
              <a:tr h="619932">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baseline="0"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Discount</a:t>
                      </a: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bg1"/>
                          </a:solidFill>
                          <a:latin typeface="Glacial Indifference" charset="0"/>
                          <a:ea typeface="Glacial Indifference" charset="0"/>
                          <a:cs typeface="Glacial Indifference" charset="0"/>
                        </a:rPr>
                        <a:t>20%</a:t>
                      </a:r>
                    </a:p>
                  </a:txBody>
                  <a:tcPr anchor="ctr">
                    <a:lnL w="12700" cap="flat" cmpd="sng" algn="ctr">
                      <a:noFill/>
                      <a:prstDash val="solid"/>
                      <a:round/>
                      <a:headEnd type="none" w="med" len="med"/>
                      <a:tailEnd type="none" w="med" len="med"/>
                    </a:lnL>
                    <a:lnR>
                      <a:noFill/>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r>
              <a:tr h="635430">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chemeClr val="bg1"/>
                          </a:solidFill>
                          <a:latin typeface="Glacial Indifference" charset="0"/>
                          <a:ea typeface="Glacial Indifference" charset="0"/>
                          <a:cs typeface="Glacial Indifference" charset="0"/>
                        </a:rPr>
                        <a:t>          Runway </a:t>
                      </a:r>
                      <a:endParaRPr lang="en-US" b="1" dirty="0" smtClean="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bg1"/>
                          </a:solidFill>
                          <a:latin typeface="Glacial Indifference" charset="0"/>
                          <a:ea typeface="Glacial Indifference" charset="0"/>
                          <a:cs typeface="Glacial Indifference" charset="0"/>
                        </a:rPr>
                        <a:t>12 months</a:t>
                      </a:r>
                    </a:p>
                  </a:txBody>
                  <a:tcPr anchor="ctr">
                    <a:lnL w="12700" cap="flat" cmpd="sng" algn="ctr">
                      <a:noFill/>
                      <a:prstDash val="solid"/>
                      <a:round/>
                      <a:headEnd type="none" w="med" len="med"/>
                      <a:tailEnd type="none" w="med" len="med"/>
                    </a:lnL>
                    <a:lnR>
                      <a:noFill/>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lvl="2"/>
                      <a:endParaRPr lang="en-US" b="1" dirty="0">
                        <a:solidFill>
                          <a:srgbClr val="252525"/>
                        </a:solidFill>
                        <a:latin typeface="Glacial Indifference" charset="0"/>
                        <a:ea typeface="Glacial Indifference" charset="0"/>
                        <a:cs typeface="Glacial Indifference"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bg1"/>
                        </a:solidFill>
                        <a:latin typeface="Glacial Indifference" charset="0"/>
                        <a:ea typeface="Glacial Indifference" charset="0"/>
                        <a:cs typeface="Glacial Indifference"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18160">
                <a:tc>
                  <a:txBody>
                    <a:bodyPr/>
                    <a:lstStyle/>
                    <a:p>
                      <a:endParaRPr lang="en-US" b="1" dirty="0">
                        <a:solidFill>
                          <a:srgbClr val="252525"/>
                        </a:solidFill>
                        <a:latin typeface="Glacial Indifference" charset="0"/>
                        <a:ea typeface="Glacial Indifference" charset="0"/>
                        <a:cs typeface="Glacial Indifference"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dirty="0">
                        <a:solidFill>
                          <a:schemeClr val="bg1"/>
                        </a:solidFill>
                        <a:latin typeface="Glacial Indifference" charset="0"/>
                        <a:ea typeface="Glacial Indifference" charset="0"/>
                        <a:cs typeface="Glacial Indifference"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graphicFrame>
        <p:nvGraphicFramePr>
          <p:cNvPr id="19" name="Content Placeholder 4"/>
          <p:cNvGraphicFramePr>
            <a:graphicFrameLocks/>
          </p:cNvGraphicFramePr>
          <p:nvPr>
            <p:extLst>
              <p:ext uri="{D42A27DB-BD31-4B8C-83A1-F6EECF244321}">
                <p14:modId xmlns:p14="http://schemas.microsoft.com/office/powerpoint/2010/main" val="399183035"/>
              </p:ext>
            </p:extLst>
          </p:nvPr>
        </p:nvGraphicFramePr>
        <p:xfrm>
          <a:off x="4009810" y="2040924"/>
          <a:ext cx="5149687" cy="2910840"/>
        </p:xfrm>
        <a:graphic>
          <a:graphicData uri="http://schemas.openxmlformats.org/drawingml/2006/table">
            <a:tbl>
              <a:tblPr bandRow="1">
                <a:tableStyleId>{2D5ABB26-0587-4C30-8999-92F81FD0307C}</a:tableStyleId>
              </a:tblPr>
              <a:tblGrid>
                <a:gridCol w="279802"/>
                <a:gridCol w="900953"/>
                <a:gridCol w="1371600"/>
                <a:gridCol w="2259106"/>
                <a:gridCol w="338226"/>
              </a:tblGrid>
              <a:tr h="17243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$72K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Technology</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Consumer App</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Tablet</a:t>
                      </a:r>
                      <a:r>
                        <a:rPr lang="en-US" baseline="0" dirty="0" smtClean="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App/Admin Panel</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17243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$140K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PR/Marketing</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Launch/Ongoing PR</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Targeted</a:t>
                      </a:r>
                      <a:r>
                        <a:rPr lang="en-US" baseline="0" dirty="0" smtClean="0">
                          <a:solidFill>
                            <a:schemeClr val="bg1"/>
                          </a:solidFill>
                          <a:latin typeface="Glacial Indifference" charset="0"/>
                          <a:ea typeface="Glacial Indifference" charset="0"/>
                          <a:cs typeface="Glacial Indifference" charset="0"/>
                        </a:rPr>
                        <a:t> Digital Strategy</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17243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$235K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Personnel/Ops</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CTO; COO</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Business Development</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Hardware Installation</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Gym</a:t>
                      </a:r>
                      <a:r>
                        <a:rPr lang="en-US" baseline="0" dirty="0" smtClean="0">
                          <a:solidFill>
                            <a:schemeClr val="bg1"/>
                          </a:solidFill>
                          <a:latin typeface="Glacial Indifference" charset="0"/>
                          <a:ea typeface="Glacial Indifference" charset="0"/>
                          <a:cs typeface="Glacial Indifference" charset="0"/>
                        </a:rPr>
                        <a:t> Training</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17243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$53K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Working Capital</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Hardware purchase</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Inventory &amp; Storage</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172430">
                <a:tc>
                  <a:txBody>
                    <a:bodyPr/>
                    <a:lstStyle/>
                    <a:p>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700" dirty="0" smtClean="0">
                        <a:solidFill>
                          <a:srgbClr val="252525"/>
                        </a:solidFill>
                        <a:latin typeface="Glacial Indifference" charset="0"/>
                        <a:ea typeface="Glacial Indifference" charset="0"/>
                        <a:cs typeface="Glacial Indifference" charset="0"/>
                      </a:endParaRPr>
                    </a:p>
                    <a:p>
                      <a:r>
                        <a:rPr lang="en-US" b="1" dirty="0" smtClean="0">
                          <a:solidFill>
                            <a:schemeClr val="bg1"/>
                          </a:solidFill>
                          <a:latin typeface="Glacial Indifference" charset="0"/>
                          <a:ea typeface="Glacial Indifference" charset="0"/>
                          <a:cs typeface="Glacial Indifference" charset="0"/>
                        </a:rPr>
                        <a:t>$500K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dirty="0">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12713" indent="-112713">
                        <a:buFont typeface="Arial"/>
                        <a:buChar char="•"/>
                      </a:pPr>
                      <a:endParaRPr lang="en-US" dirty="0">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12713" indent="-112713">
                        <a:buFont typeface="Arial"/>
                        <a:buChar char="•"/>
                      </a:pPr>
                      <a:endParaRPr lang="en-US" dirty="0">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28" name="TextBox 27"/>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pic>
        <p:nvPicPr>
          <p:cNvPr id="30" name="Picture 29"/>
          <p:cNvPicPr>
            <a:picLocks noChangeAspect="1"/>
          </p:cNvPicPr>
          <p:nvPr/>
        </p:nvPicPr>
        <p:blipFill>
          <a:blip r:embed="rId4"/>
          <a:stretch>
            <a:fillRect/>
          </a:stretch>
        </p:blipFill>
        <p:spPr>
          <a:xfrm>
            <a:off x="175015" y="137160"/>
            <a:ext cx="886166" cy="98845"/>
          </a:xfrm>
          <a:prstGeom prst="rect">
            <a:avLst/>
          </a:prstGeom>
        </p:spPr>
      </p:pic>
      <p:cxnSp>
        <p:nvCxnSpPr>
          <p:cNvPr id="36" name="Straight Connector 35"/>
          <p:cNvCxnSpPr/>
          <p:nvPr/>
        </p:nvCxnSpPr>
        <p:spPr>
          <a:xfrm>
            <a:off x="369973" y="1848508"/>
            <a:ext cx="315696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774142" y="1848508"/>
            <a:ext cx="362102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025308" y="4589125"/>
            <a:ext cx="5134189" cy="0"/>
          </a:xfrm>
          <a:prstGeom prst="line">
            <a:avLst/>
          </a:prstGeom>
          <a:ln w="6350">
            <a:solidFill>
              <a:srgbClr val="25252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7541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3"/>
        <p:cNvGrpSpPr/>
        <p:nvPr/>
      </p:nvGrpSpPr>
      <p:grpSpPr>
        <a:xfrm>
          <a:off x="0" y="0"/>
          <a:ext cx="0" cy="0"/>
          <a:chOff x="0" y="0"/>
          <a:chExt cx="0" cy="0"/>
        </a:xfrm>
      </p:grpSpPr>
      <p:pic>
        <p:nvPicPr>
          <p:cNvPr id="10" name="Picture 9"/>
          <p:cNvPicPr>
            <a:picLocks noChangeAspect="1"/>
          </p:cNvPicPr>
          <p:nvPr/>
        </p:nvPicPr>
        <p:blipFill rotWithShape="1">
          <a:blip r:embed="rId3"/>
          <a:srcRect t="10710" r="642" b="6073"/>
          <a:stretch/>
        </p:blipFill>
        <p:spPr>
          <a:xfrm flipH="1">
            <a:off x="0" y="0"/>
            <a:ext cx="9159498" cy="5143500"/>
          </a:xfrm>
          <a:prstGeom prst="rect">
            <a:avLst/>
          </a:prstGeom>
        </p:spPr>
      </p:pic>
      <p:sp>
        <p:nvSpPr>
          <p:cNvPr id="415" name="Shape 415"/>
          <p:cNvSpPr txBox="1">
            <a:spLocks noGrp="1"/>
          </p:cNvSpPr>
          <p:nvPr>
            <p:ph type="sldNum" idx="12"/>
          </p:nvPr>
        </p:nvSpPr>
        <p:spPr>
          <a:xfrm>
            <a:off x="8686800" y="4826238"/>
            <a:ext cx="365760" cy="18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sym typeface="Montserrat"/>
              </a:rPr>
              <a:t>17</a:t>
            </a:fld>
            <a:endParaRPr dirty="0">
              <a:solidFill>
                <a:schemeClr val="bg1"/>
              </a:solidFill>
              <a:latin typeface="Montserrat" charset="0"/>
              <a:ea typeface="Montserrat" charset="0"/>
              <a:cs typeface="Montserrat" charset="0"/>
              <a:sym typeface="Montserrat"/>
            </a:endParaRPr>
          </a:p>
        </p:txBody>
      </p:sp>
      <p:sp>
        <p:nvSpPr>
          <p:cNvPr id="416" name="Shape 416"/>
          <p:cNvSpPr txBox="1"/>
          <p:nvPr/>
        </p:nvSpPr>
        <p:spPr>
          <a:xfrm>
            <a:off x="457200" y="274320"/>
            <a:ext cx="5467800" cy="57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Medium"/>
              </a:rPr>
              <a:t>Mission &amp; Vision</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28" name="TextBox 27"/>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sp>
        <p:nvSpPr>
          <p:cNvPr id="4" name="TextBox 3"/>
          <p:cNvSpPr txBox="1"/>
          <p:nvPr/>
        </p:nvSpPr>
        <p:spPr>
          <a:xfrm>
            <a:off x="1602336" y="1487137"/>
            <a:ext cx="5939328" cy="2585323"/>
          </a:xfrm>
          <a:prstGeom prst="rect">
            <a:avLst/>
          </a:prstGeom>
          <a:noFill/>
        </p:spPr>
        <p:txBody>
          <a:bodyPr wrap="square" rtlCol="0">
            <a:spAutoFit/>
          </a:bodyPr>
          <a:lstStyle/>
          <a:p>
            <a:pPr algn="ctr"/>
            <a:r>
              <a:rPr lang="en-US" sz="1800" dirty="0" smtClean="0">
                <a:solidFill>
                  <a:schemeClr val="bg1"/>
                </a:solidFill>
                <a:latin typeface="Glacial Indifference" charset="0"/>
                <a:ea typeface="Glacial Indifference" charset="0"/>
                <a:cs typeface="Glacial Indifference" charset="0"/>
              </a:rPr>
              <a:t>FlexIt’s mission is to revolutionize access to gyms. </a:t>
            </a:r>
          </a:p>
          <a:p>
            <a:pPr algn="ctr"/>
            <a:endParaRPr lang="en-US" sz="1800" dirty="0">
              <a:solidFill>
                <a:schemeClr val="bg1"/>
              </a:solidFill>
              <a:latin typeface="Glacial Indifference" charset="0"/>
              <a:ea typeface="Glacial Indifference" charset="0"/>
              <a:cs typeface="Glacial Indifference" charset="0"/>
            </a:endParaRPr>
          </a:p>
          <a:p>
            <a:pPr algn="ctr"/>
            <a:r>
              <a:rPr lang="en-US" sz="1800" dirty="0" err="1" smtClean="0">
                <a:solidFill>
                  <a:schemeClr val="bg1"/>
                </a:solidFill>
                <a:latin typeface="Glacial Indifference" charset="0"/>
                <a:ea typeface="Glacial Indifference" charset="0"/>
                <a:cs typeface="Glacial Indifference" charset="0"/>
              </a:rPr>
              <a:t>FlexIt</a:t>
            </a:r>
            <a:r>
              <a:rPr lang="en-US" sz="1800" dirty="0" smtClean="0">
                <a:solidFill>
                  <a:schemeClr val="bg1"/>
                </a:solidFill>
                <a:latin typeface="Glacial Indifference" charset="0"/>
                <a:ea typeface="Glacial Indifference" charset="0"/>
                <a:cs typeface="Glacial Indifference" charset="0"/>
              </a:rPr>
              <a:t> will make fitness more flexible and convenient than than ever before, enabling more individuals to workout where they want, when they want. </a:t>
            </a:r>
          </a:p>
          <a:p>
            <a:pPr algn="ctr"/>
            <a:endParaRPr lang="en-US" sz="1800" dirty="0">
              <a:solidFill>
                <a:schemeClr val="bg1"/>
              </a:solidFill>
              <a:latin typeface="Glacial Indifference" charset="0"/>
              <a:ea typeface="Glacial Indifference" charset="0"/>
              <a:cs typeface="Glacial Indifference" charset="0"/>
            </a:endParaRPr>
          </a:p>
          <a:p>
            <a:pPr algn="ctr"/>
            <a:r>
              <a:rPr lang="en-US" sz="1800" dirty="0" smtClean="0">
                <a:solidFill>
                  <a:schemeClr val="bg1"/>
                </a:solidFill>
                <a:latin typeface="Glacial Indifference" charset="0"/>
                <a:ea typeface="Glacial Indifference" charset="0"/>
                <a:cs typeface="Glacial Indifference" charset="0"/>
              </a:rPr>
              <a:t>In five years, </a:t>
            </a:r>
            <a:r>
              <a:rPr lang="en-US" sz="1800" dirty="0">
                <a:solidFill>
                  <a:schemeClr val="bg1"/>
                </a:solidFill>
                <a:latin typeface="Glacial Indifference" charset="0"/>
                <a:ea typeface="Glacial Indifference" charset="0"/>
                <a:cs typeface="Glacial Indifference" charset="0"/>
              </a:rPr>
              <a:t>FlexIt </a:t>
            </a:r>
            <a:r>
              <a:rPr lang="en-US" sz="1800" dirty="0" smtClean="0">
                <a:solidFill>
                  <a:schemeClr val="bg1"/>
                </a:solidFill>
                <a:latin typeface="Glacial Indifference" charset="0"/>
                <a:ea typeface="Glacial Indifference" charset="0"/>
                <a:cs typeface="Glacial Indifference" charset="0"/>
              </a:rPr>
              <a:t>will accrue </a:t>
            </a:r>
            <a:r>
              <a:rPr lang="en-US" sz="1800" dirty="0">
                <a:solidFill>
                  <a:schemeClr val="bg1"/>
                </a:solidFill>
                <a:latin typeface="Glacial Indifference" charset="0"/>
                <a:ea typeface="Glacial Indifference" charset="0"/>
                <a:cs typeface="Glacial Indifference" charset="0"/>
              </a:rPr>
              <a:t>more </a:t>
            </a:r>
            <a:r>
              <a:rPr lang="en-US" sz="1800" dirty="0" smtClean="0">
                <a:solidFill>
                  <a:schemeClr val="bg1"/>
                </a:solidFill>
                <a:latin typeface="Glacial Indifference" charset="0"/>
                <a:ea typeface="Glacial Indifference" charset="0"/>
                <a:cs typeface="Glacial Indifference" charset="0"/>
              </a:rPr>
              <a:t>minute across its platform </a:t>
            </a:r>
            <a:r>
              <a:rPr lang="en-US" sz="1800" dirty="0">
                <a:solidFill>
                  <a:schemeClr val="bg1"/>
                </a:solidFill>
                <a:latin typeface="Glacial Indifference" charset="0"/>
                <a:ea typeface="Glacial Indifference" charset="0"/>
                <a:cs typeface="Glacial Indifference" charset="0"/>
              </a:rPr>
              <a:t>than </a:t>
            </a:r>
            <a:r>
              <a:rPr lang="en-US" sz="1800" dirty="0" smtClean="0">
                <a:solidFill>
                  <a:schemeClr val="bg1"/>
                </a:solidFill>
                <a:latin typeface="Glacial Indifference" charset="0"/>
                <a:ea typeface="Glacial Indifference" charset="0"/>
                <a:cs typeface="Glacial Indifference" charset="0"/>
              </a:rPr>
              <a:t>the largest grossing individual gym chain in the country.</a:t>
            </a:r>
            <a:endParaRPr lang="en-US" sz="1800" dirty="0">
              <a:solidFill>
                <a:schemeClr val="bg1"/>
              </a:solidFill>
              <a:latin typeface="Glacial Indifference" charset="0"/>
              <a:ea typeface="Glacial Indifference" charset="0"/>
              <a:cs typeface="Glacial Indifference" charset="0"/>
            </a:endParaRPr>
          </a:p>
        </p:txBody>
      </p:sp>
      <p:cxnSp>
        <p:nvCxnSpPr>
          <p:cNvPr id="25" name="Straight Connector 24"/>
          <p:cNvCxnSpPr/>
          <p:nvPr/>
        </p:nvCxnSpPr>
        <p:spPr>
          <a:xfrm>
            <a:off x="2838059" y="1324563"/>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838059" y="4207827"/>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4"/>
          <a:stretch>
            <a:fillRect/>
          </a:stretch>
        </p:blipFill>
        <p:spPr>
          <a:xfrm>
            <a:off x="175015" y="137160"/>
            <a:ext cx="886166" cy="98845"/>
          </a:xfrm>
          <a:prstGeom prst="rect">
            <a:avLst/>
          </a:prstGeom>
        </p:spPr>
      </p:pic>
    </p:spTree>
    <p:extLst>
      <p:ext uri="{BB962C8B-B14F-4D97-AF65-F5344CB8AC3E}">
        <p14:creationId xmlns:p14="http://schemas.microsoft.com/office/powerpoint/2010/main" val="5373433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pic>
        <p:nvPicPr>
          <p:cNvPr id="17" name="Picture 16"/>
          <p:cNvPicPr>
            <a:picLocks noChangeAspect="1"/>
          </p:cNvPicPr>
          <p:nvPr/>
        </p:nvPicPr>
        <p:blipFill rotWithShape="1">
          <a:blip r:embed="rId3"/>
          <a:srcRect t="10710" r="642" b="6073"/>
          <a:stretch/>
        </p:blipFill>
        <p:spPr>
          <a:xfrm flipH="1">
            <a:off x="0" y="0"/>
            <a:ext cx="9159498" cy="5143500"/>
          </a:xfrm>
          <a:prstGeom prst="rect">
            <a:avLst/>
          </a:prstGeom>
        </p:spPr>
      </p:pic>
      <p:sp>
        <p:nvSpPr>
          <p:cNvPr id="16" name="Rounded Rectangle 15"/>
          <p:cNvSpPr/>
          <p:nvPr/>
        </p:nvSpPr>
        <p:spPr>
          <a:xfrm>
            <a:off x="0" y="1783002"/>
            <a:ext cx="9143999" cy="3360497"/>
          </a:xfrm>
          <a:prstGeom prst="roundRect">
            <a:avLst>
              <a:gd name="adj" fmla="val 0"/>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Shape 406"/>
          <p:cNvSpPr txBox="1">
            <a:spLocks noGrp="1"/>
          </p:cNvSpPr>
          <p:nvPr>
            <p:ph type="sldNum" idx="12"/>
          </p:nvPr>
        </p:nvSpPr>
        <p:spPr>
          <a:xfrm>
            <a:off x="8686800" y="4804145"/>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sym typeface="Montserrat"/>
              </a:rPr>
              <a:t>18</a:t>
            </a:fld>
            <a:endParaRPr dirty="0">
              <a:solidFill>
                <a:schemeClr val="tx1"/>
              </a:solidFill>
              <a:latin typeface="Montserrat" charset="0"/>
              <a:ea typeface="Montserrat" charset="0"/>
              <a:cs typeface="Montserrat" charset="0"/>
              <a:sym typeface="Montserrat"/>
            </a:endParaRPr>
          </a:p>
        </p:txBody>
      </p:sp>
      <p:sp>
        <p:nvSpPr>
          <p:cNvPr id="12" name="TextBox 11"/>
          <p:cNvSpPr txBox="1"/>
          <p:nvPr/>
        </p:nvSpPr>
        <p:spPr>
          <a:xfrm>
            <a:off x="6515801" y="2504348"/>
            <a:ext cx="2375013" cy="646331"/>
          </a:xfrm>
          <a:prstGeom prst="rect">
            <a:avLst/>
          </a:prstGeom>
          <a:noFill/>
        </p:spPr>
        <p:txBody>
          <a:bodyPr wrap="square" rtlCol="0">
            <a:spAutoFit/>
          </a:bodyPr>
          <a:lstStyle/>
          <a:p>
            <a:r>
              <a:rPr lang="en-US" sz="1800" dirty="0">
                <a:solidFill>
                  <a:schemeClr val="bg1"/>
                </a:solidFill>
                <a:latin typeface="Glacial Indifference" charset="0"/>
                <a:ea typeface="Glacial Indifference" charset="0"/>
                <a:cs typeface="Glacial Indifference" charset="0"/>
              </a:rPr>
              <a:t>Head of Biz Dev </a:t>
            </a:r>
            <a:r>
              <a:rPr lang="mr-IN" sz="1800" dirty="0">
                <a:solidFill>
                  <a:schemeClr val="bg1"/>
                </a:solidFill>
                <a:latin typeface="Glacial Indifference" charset="0"/>
                <a:ea typeface="Glacial Indifference" charset="0"/>
                <a:cs typeface="Glacial Indifference" charset="0"/>
              </a:rPr>
              <a:t>–</a:t>
            </a:r>
            <a:r>
              <a:rPr lang="en-US" sz="1800" dirty="0">
                <a:solidFill>
                  <a:schemeClr val="bg1"/>
                </a:solidFill>
                <a:latin typeface="Glacial Indifference" charset="0"/>
                <a:ea typeface="Glacial Indifference" charset="0"/>
                <a:cs typeface="Glacial Indifference" charset="0"/>
              </a:rPr>
              <a:t> Michael </a:t>
            </a:r>
            <a:r>
              <a:rPr lang="en-US" sz="1800" dirty="0" smtClean="0">
                <a:solidFill>
                  <a:schemeClr val="bg1"/>
                </a:solidFill>
                <a:latin typeface="Glacial Indifference" charset="0"/>
                <a:ea typeface="Glacial Indifference" charset="0"/>
                <a:cs typeface="Glacial Indifference" charset="0"/>
              </a:rPr>
              <a:t>Rojas</a:t>
            </a:r>
            <a:endParaRPr lang="en-US" sz="1800" dirty="0">
              <a:solidFill>
                <a:schemeClr val="bg1"/>
              </a:solidFill>
              <a:latin typeface="Glacial Indifference" charset="0"/>
              <a:ea typeface="Glacial Indifference" charset="0"/>
              <a:cs typeface="Glacial Indifference" charset="0"/>
            </a:endParaRPr>
          </a:p>
        </p:txBody>
      </p:sp>
      <p:sp>
        <p:nvSpPr>
          <p:cNvPr id="13" name="TextBox 12"/>
          <p:cNvSpPr txBox="1"/>
          <p:nvPr/>
        </p:nvSpPr>
        <p:spPr>
          <a:xfrm>
            <a:off x="535474" y="2509475"/>
            <a:ext cx="2885575" cy="646331"/>
          </a:xfrm>
          <a:prstGeom prst="rect">
            <a:avLst/>
          </a:prstGeom>
          <a:noFill/>
        </p:spPr>
        <p:txBody>
          <a:bodyPr wrap="square" rtlCol="0">
            <a:spAutoFit/>
          </a:bodyPr>
          <a:lstStyle/>
          <a:p>
            <a:pPr algn="ctr"/>
            <a:r>
              <a:rPr lang="en-US" sz="1800" dirty="0" smtClean="0">
                <a:solidFill>
                  <a:schemeClr val="bg1"/>
                </a:solidFill>
                <a:latin typeface="Glacial Indifference" charset="0"/>
                <a:ea typeface="Glacial Indifference" charset="0"/>
                <a:cs typeface="Glacial Indifference" charset="0"/>
              </a:rPr>
              <a:t>CEO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a:t>
            </a:r>
            <a:r>
              <a:rPr lang="en-US" sz="1800" dirty="0">
                <a:solidFill>
                  <a:schemeClr val="bg1"/>
                </a:solidFill>
                <a:latin typeface="Glacial Indifference" charset="0"/>
                <a:ea typeface="Glacial Indifference" charset="0"/>
                <a:cs typeface="Glacial Indifference" charset="0"/>
              </a:rPr>
              <a:t>Austin Cohen</a:t>
            </a:r>
          </a:p>
          <a:p>
            <a:pPr algn="ctr"/>
            <a:endParaRPr lang="en-US" sz="1800" dirty="0">
              <a:solidFill>
                <a:schemeClr val="bg1"/>
              </a:solidFill>
              <a:latin typeface="Glacial Indifference" charset="0"/>
              <a:ea typeface="Glacial Indifference" charset="0"/>
              <a:cs typeface="Glacial Indifference" charset="0"/>
            </a:endParaRPr>
          </a:p>
        </p:txBody>
      </p:sp>
      <p:pic>
        <p:nvPicPr>
          <p:cNvPr id="4" name="Picture 3" descr="AAEAAQAAAAAAAABjAAAAJDliYWI5OWVjLTNiNWItNGQxZC1hOTY4LTc4MjIwZmUzYzU3Y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420" y="1184161"/>
            <a:ext cx="1133159" cy="1133159"/>
          </a:xfrm>
          <a:prstGeom prst="ellipse">
            <a:avLst/>
          </a:prstGeom>
        </p:spPr>
      </p:pic>
      <p:pic>
        <p:nvPicPr>
          <p:cNvPr id="5" name="Picture 4"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1214729" y="1184161"/>
            <a:ext cx="1145693" cy="1145693"/>
          </a:xfrm>
          <a:prstGeom prst="ellipse">
            <a:avLst/>
          </a:prstGeom>
        </p:spPr>
      </p:pic>
      <p:sp>
        <p:nvSpPr>
          <p:cNvPr id="21" name="TextBox 20"/>
          <p:cNvSpPr txBox="1"/>
          <p:nvPr/>
        </p:nvSpPr>
        <p:spPr>
          <a:xfrm>
            <a:off x="457200" y="274320"/>
            <a:ext cx="4343603" cy="605294"/>
          </a:xfrm>
          <a:prstGeom prst="rect">
            <a:avLst/>
          </a:prstGeom>
          <a:noFill/>
        </p:spPr>
        <p:txBody>
          <a:bodyPr wrap="square" rtlCol="0">
            <a:spAutoFit/>
          </a:bodyPr>
          <a:lstStyle/>
          <a:p>
            <a:pPr>
              <a:lnSpc>
                <a:spcPts val="4000"/>
              </a:lnSpc>
            </a:pPr>
            <a:r>
              <a:rPr lang="en-US" sz="2400" b="1" dirty="0" smtClean="0">
                <a:solidFill>
                  <a:schemeClr val="bg1"/>
                </a:solidFill>
                <a:latin typeface="Glacial Indifference" charset="0"/>
                <a:ea typeface="Glacial Indifference" charset="0"/>
                <a:cs typeface="Glacial Indifference" charset="0"/>
              </a:rPr>
              <a:t>The Team</a:t>
            </a:r>
            <a:endParaRPr lang="en-US" sz="2400" b="1" dirty="0">
              <a:solidFill>
                <a:schemeClr val="bg1"/>
              </a:solidFill>
              <a:latin typeface="Glacial Indifference" charset="0"/>
              <a:ea typeface="Glacial Indifference" charset="0"/>
              <a:cs typeface="Glacial Indifference" charset="0"/>
            </a:endParaRPr>
          </a:p>
        </p:txBody>
      </p:sp>
      <p:sp>
        <p:nvSpPr>
          <p:cNvPr id="14" name="TextBox 13"/>
          <p:cNvSpPr txBox="1"/>
          <p:nvPr/>
        </p:nvSpPr>
        <p:spPr>
          <a:xfrm>
            <a:off x="3764109" y="2509474"/>
            <a:ext cx="2885575" cy="369332"/>
          </a:xfrm>
          <a:prstGeom prst="rect">
            <a:avLst/>
          </a:prstGeom>
          <a:noFill/>
        </p:spPr>
        <p:txBody>
          <a:bodyPr wrap="square" rtlCol="0">
            <a:spAutoFit/>
          </a:bodyPr>
          <a:lstStyle/>
          <a:p>
            <a:r>
              <a:rPr lang="en-US" sz="1800" dirty="0" smtClean="0">
                <a:solidFill>
                  <a:schemeClr val="bg1"/>
                </a:solidFill>
                <a:latin typeface="Glacial Indifference" charset="0"/>
                <a:ea typeface="Glacial Indifference" charset="0"/>
                <a:cs typeface="Glacial Indifference" charset="0"/>
              </a:rPr>
              <a:t>TBD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Kevin Batista</a:t>
            </a:r>
            <a:endParaRPr lang="en-US" sz="1800" dirty="0">
              <a:solidFill>
                <a:schemeClr val="bg1"/>
              </a:solidFill>
              <a:latin typeface="Glacial Indifference" charset="0"/>
              <a:ea typeface="Glacial Indifference" charset="0"/>
              <a:cs typeface="Glacial Indifference" charset="0"/>
            </a:endParaRPr>
          </a:p>
        </p:txBody>
      </p:sp>
      <p:pic>
        <p:nvPicPr>
          <p:cNvPr id="22" name="Picture 21"/>
          <p:cNvPicPr>
            <a:picLocks noChangeAspect="1"/>
          </p:cNvPicPr>
          <p:nvPr/>
        </p:nvPicPr>
        <p:blipFill>
          <a:blip r:embed="rId6"/>
          <a:stretch>
            <a:fillRect/>
          </a:stretch>
        </p:blipFill>
        <p:spPr>
          <a:xfrm>
            <a:off x="173737" y="137160"/>
            <a:ext cx="883919" cy="100584"/>
          </a:xfrm>
          <a:prstGeom prst="rect">
            <a:avLst/>
          </a:prstGeom>
        </p:spPr>
      </p:pic>
      <p:sp>
        <p:nvSpPr>
          <p:cNvPr id="23" name="TextBox 22"/>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pic>
        <p:nvPicPr>
          <p:cNvPr id="24" name="Picture 23"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6796268" y="1184161"/>
            <a:ext cx="1145693" cy="1145693"/>
          </a:xfrm>
          <a:prstGeom prst="ellipse">
            <a:avLst/>
          </a:prstGeom>
        </p:spPr>
      </p:pic>
      <p:sp>
        <p:nvSpPr>
          <p:cNvPr id="26" name="TextBox 25"/>
          <p:cNvSpPr txBox="1"/>
          <p:nvPr/>
        </p:nvSpPr>
        <p:spPr>
          <a:xfrm>
            <a:off x="6023356" y="3222867"/>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7" name="TextBox 26"/>
          <p:cNvSpPr txBox="1"/>
          <p:nvPr/>
        </p:nvSpPr>
        <p:spPr>
          <a:xfrm>
            <a:off x="3226241" y="3210333"/>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8" name="TextBox 27"/>
          <p:cNvSpPr txBox="1"/>
          <p:nvPr/>
        </p:nvSpPr>
        <p:spPr>
          <a:xfrm>
            <a:off x="441817" y="3210332"/>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Tree>
    <p:extLst>
      <p:ext uri="{BB962C8B-B14F-4D97-AF65-F5344CB8AC3E}">
        <p14:creationId xmlns:p14="http://schemas.microsoft.com/office/powerpoint/2010/main" val="4872017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0"/>
        <p:cNvGrpSpPr/>
        <p:nvPr/>
      </p:nvGrpSpPr>
      <p:grpSpPr>
        <a:xfrm>
          <a:off x="0" y="0"/>
          <a:ext cx="0" cy="0"/>
          <a:chOff x="0" y="0"/>
          <a:chExt cx="0" cy="0"/>
        </a:xfrm>
      </p:grpSpPr>
      <p:sp>
        <p:nvSpPr>
          <p:cNvPr id="442" name="Shape 442"/>
          <p:cNvSpPr txBox="1">
            <a:spLocks noGrp="1"/>
          </p:cNvSpPr>
          <p:nvPr>
            <p:ph type="ctrTitle"/>
          </p:nvPr>
        </p:nvSpPr>
        <p:spPr>
          <a:xfrm>
            <a:off x="372900" y="-482514"/>
            <a:ext cx="8313900" cy="15217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SemiBold"/>
              </a:rPr>
              <a:t>WORKOUT WHEREVER, WHENEVER.  JUST</a:t>
            </a:r>
            <a:r>
              <a:rPr lang="is-IS" sz="2400" b="1" dirty="0" smtClean="0">
                <a:solidFill>
                  <a:schemeClr val="bg1"/>
                </a:solidFill>
                <a:latin typeface="Glacial Indifference" charset="0"/>
                <a:ea typeface="Glacial Indifference" charset="0"/>
                <a:cs typeface="Glacial Indifference" charset="0"/>
                <a:sym typeface="Montserrat SemiBold"/>
              </a:rPr>
              <a:t>…</a:t>
            </a:r>
            <a:endParaRPr sz="2400" b="1" dirty="0">
              <a:solidFill>
                <a:schemeClr val="bg1"/>
              </a:solidFill>
              <a:latin typeface="Glacial Indifference" charset="0"/>
              <a:ea typeface="Glacial Indifference" charset="0"/>
              <a:cs typeface="Glacial Indifference" charset="0"/>
              <a:sym typeface="Montserrat SemiBold"/>
            </a:endParaRPr>
          </a:p>
        </p:txBody>
      </p:sp>
      <p:sp>
        <p:nvSpPr>
          <p:cNvPr id="443" name="Shape 443"/>
          <p:cNvSpPr txBox="1">
            <a:spLocks noGrp="1"/>
          </p:cNvSpPr>
          <p:nvPr>
            <p:ph type="sldNum" idx="12"/>
          </p:nvPr>
        </p:nvSpPr>
        <p:spPr>
          <a:xfrm>
            <a:off x="8695346" y="4809146"/>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19</a:t>
            </a:fld>
            <a:endParaRPr dirty="0">
              <a:solidFill>
                <a:schemeClr val="bg1"/>
              </a:solidFill>
              <a:latin typeface="Montserrat"/>
              <a:ea typeface="Montserrat"/>
              <a:cs typeface="Montserrat"/>
              <a:sym typeface="Montserrat"/>
            </a:endParaRPr>
          </a:p>
        </p:txBody>
      </p:sp>
      <p:sp>
        <p:nvSpPr>
          <p:cNvPr id="6" name="Shape 435"/>
          <p:cNvSpPr txBox="1"/>
          <p:nvPr/>
        </p:nvSpPr>
        <p:spPr>
          <a:xfrm>
            <a:off x="124425" y="3576785"/>
            <a:ext cx="8586000" cy="151652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dirty="0" smtClean="0">
                <a:solidFill>
                  <a:schemeClr val="bg1"/>
                </a:solidFill>
                <a:latin typeface="Montserrat"/>
                <a:ea typeface="Montserrat"/>
                <a:cs typeface="Montserrat"/>
                <a:sym typeface="Montserrat"/>
              </a:rPr>
              <a:t>FlexIt,Inc</a:t>
            </a:r>
            <a:r>
              <a:rPr lang="en" sz="600" dirty="0">
                <a:solidFill>
                  <a:schemeClr val="bg1"/>
                </a:solidFill>
                <a:latin typeface="Montserrat"/>
                <a:ea typeface="Montserrat"/>
                <a:cs typeface="Montserrat"/>
                <a:sym typeface="Montserrat"/>
              </a:rPr>
              <a:t>. Is an a-la-carte non-membership solution to access health and fitness clubs wherever, whenever. FlexIt provides on-demand access to gyms so that users can enjoy the privileges of membership without the hassle, and pay solely for the time they use.</a:t>
            </a:r>
            <a:endParaRPr dirty="0">
              <a:solidFill>
                <a:schemeClr val="bg1"/>
              </a:solidFill>
              <a:latin typeface="Montserrat Light"/>
              <a:ea typeface="Montserrat Light"/>
              <a:cs typeface="Montserrat Light"/>
              <a:sym typeface="Montserrat Light"/>
            </a:endParaRPr>
          </a:p>
          <a:p>
            <a:pPr marL="0" lvl="0" indent="0" rtl="0">
              <a:spcBef>
                <a:spcPts val="0"/>
              </a:spcBef>
              <a:spcAft>
                <a:spcPts val="0"/>
              </a:spcAft>
              <a:buNone/>
            </a:pPr>
            <a:endParaRPr sz="600" dirty="0">
              <a:solidFill>
                <a:schemeClr val="bg1"/>
              </a:solidFill>
              <a:latin typeface="Montserrat"/>
              <a:ea typeface="Montserrat"/>
              <a:cs typeface="Montserrat"/>
              <a:sym typeface="Montserrat"/>
            </a:endParaRPr>
          </a:p>
          <a:p>
            <a:pPr marL="0" lvl="0" indent="0" rtl="0">
              <a:spcBef>
                <a:spcPts val="0"/>
              </a:spcBef>
              <a:spcAft>
                <a:spcPts val="0"/>
              </a:spcAft>
              <a:buNone/>
            </a:pPr>
            <a:r>
              <a:rPr lang="en" sz="600" dirty="0">
                <a:solidFill>
                  <a:schemeClr val="bg1"/>
                </a:solidFill>
                <a:latin typeface="Montserrat"/>
                <a:ea typeface="Montserrat"/>
                <a:cs typeface="Montserrat"/>
                <a:sym typeface="Montserrat"/>
              </a:rPr>
              <a:t>This presentation contains forward-looking statements. In some cases, you can identify forward-looking statements by terms such as “may,” “will,” “should,” “could,” “would,” “expects,” “plans,” “anticipates,” “believes,” “estimates,” “projects,” “predicts,” “potential,” and similar expressions. Forward-looking statements involve assumptions, variables, risks, and uncertainties that may cause actual results, performance, or financial conditions to be materially different from the expectations of future results, performance or financial conditions expressed or implied in such forward-looking statements. Such factors include, but are not limited to our ability to raise capital, develop certain technologies and generate sales, and ability to expand and grow our distribution channels, changes in business plans, regulatory changes and political and economic factors. Actual outcomes and results may differ materially from what is expressed or forecasted in such forward-looking statements due to numerous risks and uncertainties. Certain information provided in this presentation comes from publicly available or third-party sources. While FlexIt, Inc. believes such information to be correct, it makes no expressed or implied representation or warranty as to the accuracy or completeness of any such information or any forward-looking statements set forth in this presentation or as to the reasonableness, accuracy, or completeness of the assumptions from which the forward-looking statements are derived. Forward-looking and all other statements made in this presentation speak only as of the date on which they are made. FlexIt, Inc. has no obligation to update or revise any information or any forward-looking statement to reflect any actual results or changes in its expectations or any change in events, conditions or circumstances on which any such statement is based. This presentation does not constitute or form an offer to sell or issue or solicitation of an offer to purchase or subscribe for any securities of FlexIt, Inc. in any jurisdiction, and no part of this presentation shall form the basis of or be relied upon in connection with any such offer or solicitation or any contract or commitment. Specifically this presentation does not constitute a “prospectus” within the meaning of the U.S. Securities Act of 1933, as amended. The contents of this presentation may not be reproduced, redistributed or passed on, directly or indirectly, to any other person or published, in whole or in part, for any purpose. © FlexIt, Inc.</a:t>
            </a:r>
            <a:endParaRPr sz="600" dirty="0">
              <a:solidFill>
                <a:schemeClr val="bg1"/>
              </a:solidFill>
              <a:latin typeface="Montserrat"/>
              <a:ea typeface="Montserrat"/>
              <a:cs typeface="Montserrat"/>
              <a:sym typeface="Montserrat"/>
            </a:endParaRPr>
          </a:p>
        </p:txBody>
      </p:sp>
      <p:sp>
        <p:nvSpPr>
          <p:cNvPr id="2" name="TextBox 1"/>
          <p:cNvSpPr txBox="1"/>
          <p:nvPr/>
        </p:nvSpPr>
        <p:spPr>
          <a:xfrm>
            <a:off x="3703119" y="2631649"/>
            <a:ext cx="1420582" cy="738664"/>
          </a:xfrm>
          <a:prstGeom prst="rect">
            <a:avLst/>
          </a:prstGeom>
          <a:noFill/>
        </p:spPr>
        <p:txBody>
          <a:bodyPr wrap="none" rtlCol="0">
            <a:spAutoFit/>
          </a:bodyPr>
          <a:lstStyle/>
          <a:p>
            <a:pPr algn="ctr"/>
            <a:r>
              <a:rPr lang="en-US" b="1" dirty="0">
                <a:solidFill>
                  <a:schemeClr val="bg1"/>
                </a:solidFill>
                <a:latin typeface="MuseoSans" charset="0"/>
                <a:ea typeface="MuseoSans" charset="0"/>
                <a:cs typeface="MuseoSans" charset="0"/>
              </a:rPr>
              <a:t>Austin </a:t>
            </a:r>
            <a:r>
              <a:rPr lang="en-US" b="1" dirty="0" smtClean="0">
                <a:solidFill>
                  <a:schemeClr val="bg1"/>
                </a:solidFill>
                <a:latin typeface="MuseoSans" charset="0"/>
                <a:ea typeface="MuseoSans" charset="0"/>
                <a:cs typeface="MuseoSans" charset="0"/>
              </a:rPr>
              <a:t>Cohen</a:t>
            </a:r>
          </a:p>
          <a:p>
            <a:pPr algn="ctr"/>
            <a:r>
              <a:rPr lang="en-US" b="1" dirty="0" smtClean="0">
                <a:solidFill>
                  <a:schemeClr val="bg1"/>
                </a:solidFill>
                <a:latin typeface="MuseoSans" charset="0"/>
                <a:ea typeface="MuseoSans" charset="0"/>
                <a:cs typeface="MuseoSans" charset="0"/>
              </a:rPr>
              <a:t>516.417.2741</a:t>
            </a:r>
          </a:p>
          <a:p>
            <a:pPr algn="ctr"/>
            <a:r>
              <a:rPr lang="en-US" b="1" dirty="0" err="1" smtClean="0">
                <a:solidFill>
                  <a:schemeClr val="bg1"/>
                </a:solidFill>
                <a:latin typeface="MuseoSans" charset="0"/>
                <a:ea typeface="MuseoSans" charset="0"/>
                <a:cs typeface="MuseoSans" charset="0"/>
              </a:rPr>
              <a:t>austin@flexit.fit</a:t>
            </a:r>
            <a:endParaRPr lang="en-US" b="1" dirty="0">
              <a:solidFill>
                <a:schemeClr val="bg1"/>
              </a:solidFill>
              <a:latin typeface="MuseoSans" charset="0"/>
              <a:ea typeface="MuseoSans" charset="0"/>
              <a:cs typeface="MuseoSans" charset="0"/>
            </a:endParaRPr>
          </a:p>
        </p:txBody>
      </p:sp>
      <p:pic>
        <p:nvPicPr>
          <p:cNvPr id="10" name="Picture 9"/>
          <p:cNvPicPr>
            <a:picLocks noChangeAspect="1"/>
          </p:cNvPicPr>
          <p:nvPr/>
        </p:nvPicPr>
        <p:blipFill>
          <a:blip r:embed="rId3"/>
          <a:stretch>
            <a:fillRect/>
          </a:stretch>
        </p:blipFill>
        <p:spPr>
          <a:xfrm>
            <a:off x="1372851" y="1445390"/>
            <a:ext cx="6313997" cy="704278"/>
          </a:xfrm>
          <a:prstGeom prst="rect">
            <a:avLst/>
          </a:prstGeom>
        </p:spPr>
      </p:pic>
    </p:spTree>
    <p:extLst>
      <p:ext uri="{BB962C8B-B14F-4D97-AF65-F5344CB8AC3E}">
        <p14:creationId xmlns:p14="http://schemas.microsoft.com/office/powerpoint/2010/main" val="1595985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srcRect t="10710" r="642" b="6073"/>
          <a:stretch/>
        </p:blipFill>
        <p:spPr>
          <a:xfrm flipH="1">
            <a:off x="0" y="0"/>
            <a:ext cx="9159498" cy="5143500"/>
          </a:xfrm>
          <a:prstGeom prst="rect">
            <a:avLst/>
          </a:prstGeom>
        </p:spPr>
      </p:pic>
      <p:sp>
        <p:nvSpPr>
          <p:cNvPr id="3" name="Slide Number Placeholder 2"/>
          <p:cNvSpPr>
            <a:spLocks noGrp="1"/>
          </p:cNvSpPr>
          <p:nvPr>
            <p:ph type="sldNum" idx="12"/>
          </p:nvPr>
        </p:nvSpPr>
        <p:spPr>
          <a:xfrm>
            <a:off x="8506642"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2</a:t>
            </a:fld>
            <a:endParaRPr lang="uk-UA" dirty="0">
              <a:solidFill>
                <a:schemeClr val="bg1"/>
              </a:solidFill>
              <a:latin typeface="Montserrat" charset="0"/>
              <a:ea typeface="Montserrat" charset="0"/>
              <a:cs typeface="Montserrat" charset="0"/>
            </a:endParaRPr>
          </a:p>
        </p:txBody>
      </p:sp>
      <p:sp>
        <p:nvSpPr>
          <p:cNvPr id="5" name="Shape 62"/>
          <p:cNvSpPr txBox="1"/>
          <p:nvPr/>
        </p:nvSpPr>
        <p:spPr>
          <a:xfrm>
            <a:off x="3355658" y="3184659"/>
            <a:ext cx="2558400" cy="1810512"/>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4800" b="1" dirty="0" smtClean="0">
                <a:solidFill>
                  <a:srgbClr val="1AA6C9"/>
                </a:solidFill>
                <a:latin typeface="Glacial Indifference" charset="0"/>
                <a:ea typeface="Glacial Indifference" charset="0"/>
                <a:cs typeface="Glacial Indifference" charset="0"/>
                <a:sym typeface="Montserrat"/>
              </a:rPr>
              <a:t>6</a:t>
            </a:r>
            <a:r>
              <a:rPr lang="en-US" sz="4800" b="1" dirty="0" smtClean="0">
                <a:solidFill>
                  <a:srgbClr val="1AA6C9"/>
                </a:solidFill>
                <a:latin typeface="Glacial Indifference" charset="0"/>
                <a:ea typeface="Glacial Indifference" charset="0"/>
                <a:cs typeface="Glacial Indifference" charset="0"/>
                <a:sym typeface="Montserrat"/>
              </a:rPr>
              <a:t>7</a:t>
            </a:r>
            <a:r>
              <a:rPr lang="en" sz="4800" b="1" dirty="0" smtClean="0">
                <a:solidFill>
                  <a:srgbClr val="1AA6C9"/>
                </a:solidFill>
                <a:latin typeface="Glacial Indifference" charset="0"/>
                <a:ea typeface="Glacial Indifference" charset="0"/>
                <a:cs typeface="Glacial Indifference" charset="0"/>
                <a:sym typeface="Montserrat"/>
              </a:rPr>
              <a:t>% </a:t>
            </a:r>
            <a:endParaRPr sz="4800" b="1" dirty="0">
              <a:solidFill>
                <a:srgbClr val="1AA6C9"/>
              </a:solidFill>
              <a:latin typeface="Glacial Indifference" charset="0"/>
              <a:ea typeface="Glacial Indifference" charset="0"/>
              <a:cs typeface="Glacial Indifference" charset="0"/>
              <a:sym typeface="Montserrat"/>
            </a:endParaRPr>
          </a:p>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Of people with gym memberships never use them</a:t>
            </a:r>
            <a:endParaRPr dirty="0">
              <a:solidFill>
                <a:schemeClr val="bg1"/>
              </a:solidFill>
              <a:latin typeface="Glacial Indifference" charset="0"/>
              <a:ea typeface="Glacial Indifference" charset="0"/>
              <a:cs typeface="Glacial Indifference" charset="0"/>
              <a:sym typeface="Montserrat Light"/>
            </a:endParaRPr>
          </a:p>
        </p:txBody>
      </p:sp>
      <p:sp>
        <p:nvSpPr>
          <p:cNvPr id="6" name="Shape 64"/>
          <p:cNvSpPr txBox="1"/>
          <p:nvPr/>
        </p:nvSpPr>
        <p:spPr>
          <a:xfrm>
            <a:off x="5863577" y="3200245"/>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smtClean="0">
                <a:solidFill>
                  <a:srgbClr val="1AA6C9"/>
                </a:solidFill>
                <a:latin typeface="Glacial Indifference" charset="0"/>
                <a:ea typeface="Glacial Indifference" charset="0"/>
                <a:cs typeface="Glacial Indifference" charset="0"/>
                <a:sym typeface="Montserrat"/>
              </a:rPr>
              <a:t>$39</a:t>
            </a:r>
            <a:endParaRPr sz="4800" b="1" dirty="0">
              <a:solidFill>
                <a:srgbClr val="1AA6C9"/>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Per gym membership is wasted due to underutilization</a:t>
            </a:r>
            <a:endParaRPr dirty="0">
              <a:solidFill>
                <a:schemeClr val="bg1"/>
              </a:solidFill>
              <a:latin typeface="Glacial Indifference" charset="0"/>
              <a:ea typeface="Glacial Indifference" charset="0"/>
              <a:cs typeface="Glacial Indifference" charset="0"/>
              <a:sym typeface="Montserrat Light"/>
            </a:endParaRPr>
          </a:p>
        </p:txBody>
      </p:sp>
      <p:sp>
        <p:nvSpPr>
          <p:cNvPr id="7" name="Shape 65"/>
          <p:cNvSpPr txBox="1"/>
          <p:nvPr/>
        </p:nvSpPr>
        <p:spPr>
          <a:xfrm>
            <a:off x="5914058" y="1803178"/>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smtClean="0">
                <a:solidFill>
                  <a:srgbClr val="1AA6C9"/>
                </a:solidFill>
                <a:latin typeface="Glacial Indifference" charset="0"/>
                <a:ea typeface="Glacial Indifference" charset="0"/>
                <a:cs typeface="Glacial Indifference" charset="0"/>
                <a:sym typeface="Montserrat"/>
              </a:rPr>
              <a:t>57.25 m</a:t>
            </a:r>
            <a:endParaRPr sz="4800" b="1" dirty="0">
              <a:solidFill>
                <a:srgbClr val="1AA6C9"/>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 dirty="0">
                <a:solidFill>
                  <a:schemeClr val="bg1"/>
                </a:solidFill>
                <a:latin typeface="Glacial Indifference" charset="0"/>
                <a:ea typeface="Glacial Indifference" charset="0"/>
                <a:cs typeface="Glacial Indifference" charset="0"/>
                <a:sym typeface="Montserrat Light"/>
              </a:rPr>
              <a:t>Members of health clubs in the United </a:t>
            </a:r>
            <a:r>
              <a:rPr lang="en" dirty="0" smtClean="0">
                <a:solidFill>
                  <a:schemeClr val="bg1"/>
                </a:solidFill>
                <a:latin typeface="Glacial Indifference" charset="0"/>
                <a:ea typeface="Glacial Indifference" charset="0"/>
                <a:cs typeface="Glacial Indifference" charset="0"/>
                <a:sym typeface="Montserrat Light"/>
              </a:rPr>
              <a:t>States</a:t>
            </a:r>
            <a:endParaRPr dirty="0">
              <a:solidFill>
                <a:schemeClr val="bg1"/>
              </a:solidFill>
              <a:latin typeface="Glacial Indifference" charset="0"/>
              <a:ea typeface="Glacial Indifference" charset="0"/>
              <a:cs typeface="Glacial Indifference" charset="0"/>
              <a:sym typeface="Montserrat Light"/>
            </a:endParaRPr>
          </a:p>
        </p:txBody>
      </p:sp>
      <p:sp>
        <p:nvSpPr>
          <p:cNvPr id="9" name="Rectangle 8"/>
          <p:cNvSpPr/>
          <p:nvPr/>
        </p:nvSpPr>
        <p:spPr>
          <a:xfrm>
            <a:off x="74878" y="4802901"/>
            <a:ext cx="2910054" cy="461665"/>
          </a:xfrm>
          <a:prstGeom prst="rect">
            <a:avLst/>
          </a:prstGeom>
        </p:spPr>
        <p:txBody>
          <a:bodyPr wrap="square">
            <a:spAutoFit/>
          </a:bodyPr>
          <a:lstStyle/>
          <a:p>
            <a:r>
              <a:rPr lang="en-US" sz="800" dirty="0">
                <a:solidFill>
                  <a:schemeClr val="bg1"/>
                </a:solidFill>
                <a:latin typeface="Montserrat" charset="0"/>
                <a:ea typeface="Montserrat" charset="0"/>
                <a:cs typeface="Montserrat" charset="0"/>
              </a:rPr>
              <a:t>Source: </a:t>
            </a:r>
            <a:r>
              <a:rPr lang="en-US" sz="800" dirty="0" err="1">
                <a:solidFill>
                  <a:schemeClr val="bg1"/>
                </a:solidFill>
                <a:latin typeface="Montserrat" charset="0"/>
                <a:ea typeface="Montserrat" charset="0"/>
                <a:cs typeface="Montserrat" charset="0"/>
              </a:rPr>
              <a:t>Statista</a:t>
            </a:r>
            <a:r>
              <a:rPr lang="en-US" sz="800" dirty="0">
                <a:solidFill>
                  <a:schemeClr val="bg1"/>
                </a:solidFill>
                <a:latin typeface="Montserrat" charset="0"/>
                <a:ea typeface="Montserrat" charset="0"/>
                <a:cs typeface="Montserrat" charset="0"/>
              </a:rPr>
              <a:t>, The Statistics Portal - 2016</a:t>
            </a:r>
          </a:p>
          <a:p>
            <a:r>
              <a:rPr lang="en-US" sz="800" dirty="0">
                <a:latin typeface="Montserrat" charset="0"/>
                <a:ea typeface="Montserrat" charset="0"/>
                <a:cs typeface="Montserrat" charset="0"/>
              </a:rPr>
              <a:t/>
            </a:r>
            <a:br>
              <a:rPr lang="en-US" sz="800" dirty="0">
                <a:latin typeface="Montserrat" charset="0"/>
                <a:ea typeface="Montserrat" charset="0"/>
                <a:cs typeface="Montserrat" charset="0"/>
              </a:rPr>
            </a:br>
            <a:endParaRPr lang="en-US" sz="800" dirty="0">
              <a:latin typeface="Montserrat" charset="0"/>
              <a:ea typeface="Montserrat" charset="0"/>
              <a:cs typeface="Montserrat" charset="0"/>
            </a:endParaRPr>
          </a:p>
        </p:txBody>
      </p:sp>
      <p:sp>
        <p:nvSpPr>
          <p:cNvPr id="2" name="TextBox 1"/>
          <p:cNvSpPr txBox="1"/>
          <p:nvPr/>
        </p:nvSpPr>
        <p:spPr>
          <a:xfrm>
            <a:off x="457200" y="457200"/>
            <a:ext cx="7650480" cy="1200329"/>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The fitness industry is ripe with opportunity, and the traditional gym membership model is prime for disruption</a:t>
            </a:r>
            <a:endParaRPr lang="en-US" sz="2400" b="1" dirty="0">
              <a:solidFill>
                <a:schemeClr val="bg1"/>
              </a:solidFill>
              <a:latin typeface="Glacial Indifference" charset="0"/>
              <a:ea typeface="Glacial Indifference" charset="0"/>
              <a:cs typeface="Glacial Indifference" charset="0"/>
            </a:endParaRPr>
          </a:p>
        </p:txBody>
      </p:sp>
      <p:pic>
        <p:nvPicPr>
          <p:cNvPr id="10" name="Picture 9"/>
          <p:cNvPicPr>
            <a:picLocks noChangeAspect="1"/>
          </p:cNvPicPr>
          <p:nvPr/>
        </p:nvPicPr>
        <p:blipFill>
          <a:blip r:embed="rId4"/>
          <a:stretch>
            <a:fillRect/>
          </a:stretch>
        </p:blipFill>
        <p:spPr>
          <a:xfrm>
            <a:off x="175015" y="137160"/>
            <a:ext cx="886166" cy="98845"/>
          </a:xfrm>
          <a:prstGeom prst="rect">
            <a:avLst/>
          </a:prstGeom>
        </p:spPr>
      </p:pic>
      <p:sp>
        <p:nvSpPr>
          <p:cNvPr id="13" name="Shape 65"/>
          <p:cNvSpPr txBox="1"/>
          <p:nvPr/>
        </p:nvSpPr>
        <p:spPr>
          <a:xfrm>
            <a:off x="3306433" y="1803178"/>
            <a:ext cx="2558400" cy="13641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smtClean="0">
                <a:solidFill>
                  <a:srgbClr val="1AA6C9"/>
                </a:solidFill>
                <a:latin typeface="Glacial Indifference" charset="0"/>
                <a:ea typeface="Glacial Indifference" charset="0"/>
                <a:cs typeface="Glacial Indifference" charset="0"/>
                <a:sym typeface="Montserrat"/>
              </a:rPr>
              <a:t>$21.8B</a:t>
            </a:r>
            <a:endParaRPr sz="4800" b="1" dirty="0">
              <a:solidFill>
                <a:srgbClr val="1AA6C9"/>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Rev/year of the gym and health club industry</a:t>
            </a:r>
            <a:endParaRPr dirty="0">
              <a:solidFill>
                <a:schemeClr val="bg1"/>
              </a:solidFill>
              <a:latin typeface="Glacial Indifference" charset="0"/>
              <a:ea typeface="Glacial Indifference" charset="0"/>
              <a:cs typeface="Glacial Indifference" charset="0"/>
              <a:sym typeface="Montserrat Light"/>
            </a:endParaRPr>
          </a:p>
        </p:txBody>
      </p:sp>
      <p:sp>
        <p:nvSpPr>
          <p:cNvPr id="14" name="TextBox 13"/>
          <p:cNvSpPr txBox="1"/>
          <p:nvPr/>
        </p:nvSpPr>
        <p:spPr>
          <a:xfrm>
            <a:off x="6675120" y="45720"/>
            <a:ext cx="3689902"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261326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pic>
        <p:nvPicPr>
          <p:cNvPr id="17" name="Picture 16"/>
          <p:cNvPicPr>
            <a:picLocks noChangeAspect="1"/>
          </p:cNvPicPr>
          <p:nvPr/>
        </p:nvPicPr>
        <p:blipFill rotWithShape="1">
          <a:blip r:embed="rId3"/>
          <a:srcRect t="10710" r="642" b="6073"/>
          <a:stretch/>
        </p:blipFill>
        <p:spPr>
          <a:xfrm flipH="1">
            <a:off x="0" y="0"/>
            <a:ext cx="9159498" cy="5143500"/>
          </a:xfrm>
          <a:prstGeom prst="rect">
            <a:avLst/>
          </a:prstGeom>
        </p:spPr>
      </p:pic>
      <p:sp>
        <p:nvSpPr>
          <p:cNvPr id="16" name="Rounded Rectangle 15"/>
          <p:cNvSpPr/>
          <p:nvPr/>
        </p:nvSpPr>
        <p:spPr>
          <a:xfrm flipV="1">
            <a:off x="0" y="0"/>
            <a:ext cx="9143999" cy="1783003"/>
          </a:xfrm>
          <a:prstGeom prst="roundRect">
            <a:avLst>
              <a:gd name="adj" fmla="val 0"/>
            </a:avLst>
          </a:prstGeom>
          <a:solidFill>
            <a:srgbClr val="1AA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Shape 406"/>
          <p:cNvSpPr txBox="1">
            <a:spLocks noGrp="1"/>
          </p:cNvSpPr>
          <p:nvPr>
            <p:ph type="sldNum" idx="12"/>
          </p:nvPr>
        </p:nvSpPr>
        <p:spPr>
          <a:xfrm>
            <a:off x="8686800" y="4804145"/>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sym typeface="Montserrat"/>
              </a:rPr>
              <a:t>20</a:t>
            </a:fld>
            <a:endParaRPr dirty="0">
              <a:solidFill>
                <a:schemeClr val="tx1"/>
              </a:solidFill>
              <a:latin typeface="Montserrat" charset="0"/>
              <a:ea typeface="Montserrat" charset="0"/>
              <a:cs typeface="Montserrat" charset="0"/>
              <a:sym typeface="Montserrat"/>
            </a:endParaRPr>
          </a:p>
        </p:txBody>
      </p:sp>
      <p:sp>
        <p:nvSpPr>
          <p:cNvPr id="12" name="TextBox 11"/>
          <p:cNvSpPr txBox="1"/>
          <p:nvPr/>
        </p:nvSpPr>
        <p:spPr>
          <a:xfrm>
            <a:off x="6515801" y="2504348"/>
            <a:ext cx="2375013" cy="646331"/>
          </a:xfrm>
          <a:prstGeom prst="rect">
            <a:avLst/>
          </a:prstGeom>
          <a:noFill/>
        </p:spPr>
        <p:txBody>
          <a:bodyPr wrap="square" rtlCol="0">
            <a:spAutoFit/>
          </a:bodyPr>
          <a:lstStyle/>
          <a:p>
            <a:r>
              <a:rPr lang="en-US" sz="1800" dirty="0">
                <a:solidFill>
                  <a:schemeClr val="bg1"/>
                </a:solidFill>
                <a:latin typeface="Glacial Indifference" charset="0"/>
                <a:ea typeface="Glacial Indifference" charset="0"/>
                <a:cs typeface="Glacial Indifference" charset="0"/>
              </a:rPr>
              <a:t>Head of Biz Dev </a:t>
            </a:r>
            <a:r>
              <a:rPr lang="mr-IN" sz="1800" dirty="0">
                <a:solidFill>
                  <a:schemeClr val="bg1"/>
                </a:solidFill>
                <a:latin typeface="Glacial Indifference" charset="0"/>
                <a:ea typeface="Glacial Indifference" charset="0"/>
                <a:cs typeface="Glacial Indifference" charset="0"/>
              </a:rPr>
              <a:t>–</a:t>
            </a:r>
            <a:r>
              <a:rPr lang="en-US" sz="1800" dirty="0">
                <a:solidFill>
                  <a:schemeClr val="bg1"/>
                </a:solidFill>
                <a:latin typeface="Glacial Indifference" charset="0"/>
                <a:ea typeface="Glacial Indifference" charset="0"/>
                <a:cs typeface="Glacial Indifference" charset="0"/>
              </a:rPr>
              <a:t> Michael </a:t>
            </a:r>
            <a:r>
              <a:rPr lang="en-US" sz="1800" dirty="0" smtClean="0">
                <a:solidFill>
                  <a:schemeClr val="bg1"/>
                </a:solidFill>
                <a:latin typeface="Glacial Indifference" charset="0"/>
                <a:ea typeface="Glacial Indifference" charset="0"/>
                <a:cs typeface="Glacial Indifference" charset="0"/>
              </a:rPr>
              <a:t>Rojas</a:t>
            </a:r>
            <a:endParaRPr lang="en-US" sz="1800" dirty="0">
              <a:solidFill>
                <a:schemeClr val="bg1"/>
              </a:solidFill>
              <a:latin typeface="Glacial Indifference" charset="0"/>
              <a:ea typeface="Glacial Indifference" charset="0"/>
              <a:cs typeface="Glacial Indifference" charset="0"/>
            </a:endParaRPr>
          </a:p>
        </p:txBody>
      </p:sp>
      <p:sp>
        <p:nvSpPr>
          <p:cNvPr id="13" name="TextBox 12"/>
          <p:cNvSpPr txBox="1"/>
          <p:nvPr/>
        </p:nvSpPr>
        <p:spPr>
          <a:xfrm>
            <a:off x="535474" y="2509475"/>
            <a:ext cx="2885575" cy="646331"/>
          </a:xfrm>
          <a:prstGeom prst="rect">
            <a:avLst/>
          </a:prstGeom>
          <a:noFill/>
        </p:spPr>
        <p:txBody>
          <a:bodyPr wrap="square" rtlCol="0">
            <a:spAutoFit/>
          </a:bodyPr>
          <a:lstStyle/>
          <a:p>
            <a:pPr algn="ctr"/>
            <a:r>
              <a:rPr lang="en-US" sz="1800" dirty="0" smtClean="0">
                <a:solidFill>
                  <a:schemeClr val="bg1"/>
                </a:solidFill>
                <a:latin typeface="Glacial Indifference" charset="0"/>
                <a:ea typeface="Glacial Indifference" charset="0"/>
                <a:cs typeface="Glacial Indifference" charset="0"/>
              </a:rPr>
              <a:t>CEO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a:t>
            </a:r>
            <a:r>
              <a:rPr lang="en-US" sz="1800" dirty="0">
                <a:solidFill>
                  <a:schemeClr val="bg1"/>
                </a:solidFill>
                <a:latin typeface="Glacial Indifference" charset="0"/>
                <a:ea typeface="Glacial Indifference" charset="0"/>
                <a:cs typeface="Glacial Indifference" charset="0"/>
              </a:rPr>
              <a:t>Austin Cohen</a:t>
            </a:r>
          </a:p>
          <a:p>
            <a:pPr algn="ctr"/>
            <a:endParaRPr lang="en-US" sz="1800" dirty="0">
              <a:solidFill>
                <a:schemeClr val="bg1"/>
              </a:solidFill>
              <a:latin typeface="Glacial Indifference" charset="0"/>
              <a:ea typeface="Glacial Indifference" charset="0"/>
              <a:cs typeface="Glacial Indifference" charset="0"/>
            </a:endParaRPr>
          </a:p>
        </p:txBody>
      </p:sp>
      <p:pic>
        <p:nvPicPr>
          <p:cNvPr id="4" name="Picture 3" descr="AAEAAQAAAAAAAABjAAAAJDliYWI5OWVjLTNiNWItNGQxZC1hOTY4LTc4MjIwZmUzYzU3Y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420" y="1184161"/>
            <a:ext cx="1133159" cy="1133159"/>
          </a:xfrm>
          <a:prstGeom prst="ellipse">
            <a:avLst/>
          </a:prstGeom>
        </p:spPr>
      </p:pic>
      <p:pic>
        <p:nvPicPr>
          <p:cNvPr id="5" name="Picture 4"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1214729" y="1184161"/>
            <a:ext cx="1145693" cy="1145693"/>
          </a:xfrm>
          <a:prstGeom prst="ellipse">
            <a:avLst/>
          </a:prstGeom>
        </p:spPr>
      </p:pic>
      <p:sp>
        <p:nvSpPr>
          <p:cNvPr id="21" name="TextBox 20"/>
          <p:cNvSpPr txBox="1"/>
          <p:nvPr/>
        </p:nvSpPr>
        <p:spPr>
          <a:xfrm>
            <a:off x="457200" y="274320"/>
            <a:ext cx="4343603" cy="605294"/>
          </a:xfrm>
          <a:prstGeom prst="rect">
            <a:avLst/>
          </a:prstGeom>
          <a:noFill/>
        </p:spPr>
        <p:txBody>
          <a:bodyPr wrap="square" rtlCol="0">
            <a:spAutoFit/>
          </a:bodyPr>
          <a:lstStyle/>
          <a:p>
            <a:pPr>
              <a:lnSpc>
                <a:spcPts val="4000"/>
              </a:lnSpc>
            </a:pPr>
            <a:r>
              <a:rPr lang="en-US" sz="2400" b="1" dirty="0" smtClean="0">
                <a:solidFill>
                  <a:schemeClr val="bg1"/>
                </a:solidFill>
                <a:latin typeface="Glacial Indifference" charset="0"/>
                <a:ea typeface="Glacial Indifference" charset="0"/>
                <a:cs typeface="Glacial Indifference" charset="0"/>
              </a:rPr>
              <a:t>The Team</a:t>
            </a:r>
            <a:endParaRPr lang="en-US" sz="2400" b="1" dirty="0">
              <a:solidFill>
                <a:schemeClr val="bg1"/>
              </a:solidFill>
              <a:latin typeface="Glacial Indifference" charset="0"/>
              <a:ea typeface="Glacial Indifference" charset="0"/>
              <a:cs typeface="Glacial Indifference" charset="0"/>
            </a:endParaRPr>
          </a:p>
        </p:txBody>
      </p:sp>
      <p:sp>
        <p:nvSpPr>
          <p:cNvPr id="14" name="TextBox 13"/>
          <p:cNvSpPr txBox="1"/>
          <p:nvPr/>
        </p:nvSpPr>
        <p:spPr>
          <a:xfrm>
            <a:off x="3764109" y="2509474"/>
            <a:ext cx="2885575" cy="369332"/>
          </a:xfrm>
          <a:prstGeom prst="rect">
            <a:avLst/>
          </a:prstGeom>
          <a:noFill/>
        </p:spPr>
        <p:txBody>
          <a:bodyPr wrap="square" rtlCol="0">
            <a:spAutoFit/>
          </a:bodyPr>
          <a:lstStyle/>
          <a:p>
            <a:r>
              <a:rPr lang="en-US" sz="1800" dirty="0" smtClean="0">
                <a:solidFill>
                  <a:schemeClr val="bg1"/>
                </a:solidFill>
                <a:latin typeface="Glacial Indifference" charset="0"/>
                <a:ea typeface="Glacial Indifference" charset="0"/>
                <a:cs typeface="Glacial Indifference" charset="0"/>
              </a:rPr>
              <a:t>TBD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Kevin Batista</a:t>
            </a:r>
            <a:endParaRPr lang="en-US" sz="1800" dirty="0">
              <a:solidFill>
                <a:schemeClr val="bg1"/>
              </a:solidFill>
              <a:latin typeface="Glacial Indifference" charset="0"/>
              <a:ea typeface="Glacial Indifference" charset="0"/>
              <a:cs typeface="Glacial Indifference" charset="0"/>
            </a:endParaRPr>
          </a:p>
        </p:txBody>
      </p:sp>
      <p:pic>
        <p:nvPicPr>
          <p:cNvPr id="22" name="Picture 21"/>
          <p:cNvPicPr>
            <a:picLocks noChangeAspect="1"/>
          </p:cNvPicPr>
          <p:nvPr/>
        </p:nvPicPr>
        <p:blipFill>
          <a:blip r:embed="rId6"/>
          <a:stretch>
            <a:fillRect/>
          </a:stretch>
        </p:blipFill>
        <p:spPr>
          <a:xfrm>
            <a:off x="173737" y="137160"/>
            <a:ext cx="883919" cy="100584"/>
          </a:xfrm>
          <a:prstGeom prst="rect">
            <a:avLst/>
          </a:prstGeom>
        </p:spPr>
      </p:pic>
      <p:sp>
        <p:nvSpPr>
          <p:cNvPr id="23" name="TextBox 22"/>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pic>
        <p:nvPicPr>
          <p:cNvPr id="24" name="Picture 23"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6796268" y="1184161"/>
            <a:ext cx="1145693" cy="1145693"/>
          </a:xfrm>
          <a:prstGeom prst="ellipse">
            <a:avLst/>
          </a:prstGeom>
        </p:spPr>
      </p:pic>
      <p:sp>
        <p:nvSpPr>
          <p:cNvPr id="26" name="TextBox 25"/>
          <p:cNvSpPr txBox="1"/>
          <p:nvPr/>
        </p:nvSpPr>
        <p:spPr>
          <a:xfrm>
            <a:off x="6023356" y="3222867"/>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7" name="TextBox 26"/>
          <p:cNvSpPr txBox="1"/>
          <p:nvPr/>
        </p:nvSpPr>
        <p:spPr>
          <a:xfrm>
            <a:off x="3226241" y="3210333"/>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8" name="TextBox 27"/>
          <p:cNvSpPr txBox="1"/>
          <p:nvPr/>
        </p:nvSpPr>
        <p:spPr>
          <a:xfrm>
            <a:off x="441817" y="3210332"/>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alphaModFix amt="30000"/>
          </a:blip>
          <a:srcRect l="297" t="7928" b="8128"/>
          <a:stretch/>
        </p:blipFill>
        <p:spPr>
          <a:xfrm>
            <a:off x="-1" y="-7557"/>
            <a:ext cx="9171269" cy="5146334"/>
          </a:xfrm>
          <a:prstGeom prst="rect">
            <a:avLst/>
          </a:prstGeom>
        </p:spPr>
      </p:pic>
      <p:sp>
        <p:nvSpPr>
          <p:cNvPr id="8" name="Rounded Rectangle 7"/>
          <p:cNvSpPr/>
          <p:nvPr/>
        </p:nvSpPr>
        <p:spPr>
          <a:xfrm>
            <a:off x="0" y="410024"/>
            <a:ext cx="9171268" cy="1038004"/>
          </a:xfrm>
          <a:prstGeom prst="roundRect">
            <a:avLst>
              <a:gd name="adj" fmla="val 0"/>
            </a:avLst>
          </a:prstGeom>
          <a:solidFill>
            <a:srgbClr val="A5A5A6">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a:xfrm>
            <a:off x="8498096"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21</a:t>
            </a:fld>
            <a:endParaRPr lang="uk-UA" dirty="0">
              <a:solidFill>
                <a:schemeClr val="bg1"/>
              </a:solidFill>
              <a:latin typeface="Montserrat" charset="0"/>
              <a:ea typeface="Montserrat" charset="0"/>
              <a:cs typeface="Montserrat" charset="0"/>
            </a:endParaRPr>
          </a:p>
        </p:txBody>
      </p:sp>
      <p:sp>
        <p:nvSpPr>
          <p:cNvPr id="2" name="TextBox 1"/>
          <p:cNvSpPr txBox="1"/>
          <p:nvPr/>
        </p:nvSpPr>
        <p:spPr>
          <a:xfrm>
            <a:off x="3400012" y="698193"/>
            <a:ext cx="2371241" cy="461665"/>
          </a:xfrm>
          <a:prstGeom prst="rect">
            <a:avLst/>
          </a:prstGeom>
          <a:noFill/>
        </p:spPr>
        <p:txBody>
          <a:bodyPr wrap="square" rtlCol="0">
            <a:spAutoFit/>
          </a:bodyPr>
          <a:lstStyle/>
          <a:p>
            <a:pPr algn="ctr"/>
            <a:r>
              <a:rPr lang="en-US" sz="2400" b="1" dirty="0" smtClean="0">
                <a:solidFill>
                  <a:srgbClr val="1AA6C9"/>
                </a:solidFill>
                <a:latin typeface="Glacial Indifference" charset="0"/>
                <a:ea typeface="Glacial Indifference" charset="0"/>
                <a:cs typeface="Glacial Indifference" charset="0"/>
              </a:rPr>
              <a:t>What if…</a:t>
            </a:r>
            <a:endParaRPr lang="en-US" sz="2400" b="1" dirty="0">
              <a:solidFill>
                <a:srgbClr val="1AA6C9"/>
              </a:solidFill>
              <a:latin typeface="Glacial Indifference" charset="0"/>
              <a:ea typeface="Glacial Indifference" charset="0"/>
              <a:cs typeface="Glacial Indifference" charset="0"/>
            </a:endParaRPr>
          </a:p>
        </p:txBody>
      </p:sp>
      <p:sp>
        <p:nvSpPr>
          <p:cNvPr id="5" name="Rectangle 4"/>
          <p:cNvSpPr/>
          <p:nvPr/>
        </p:nvSpPr>
        <p:spPr>
          <a:xfrm>
            <a:off x="2489346" y="2278590"/>
            <a:ext cx="5077862" cy="923330"/>
          </a:xfrm>
          <a:prstGeom prst="rect">
            <a:avLst/>
          </a:prstGeom>
        </p:spPr>
        <p:txBody>
          <a:bodyPr wrap="square">
            <a:spAutoFit/>
          </a:bodyPr>
          <a:lstStyle/>
          <a:p>
            <a:r>
              <a:rPr lang="en-US" sz="1800" b="1" dirty="0">
                <a:solidFill>
                  <a:schemeClr val="bg1"/>
                </a:solidFill>
                <a:latin typeface="Glacial Indifference" charset="0"/>
                <a:ea typeface="Glacial Indifference" charset="0"/>
                <a:cs typeface="Glacial Indifference" charset="0"/>
              </a:rPr>
              <a:t>there </a:t>
            </a:r>
            <a:r>
              <a:rPr lang="en-US" sz="1800" b="1" dirty="0" smtClean="0">
                <a:solidFill>
                  <a:schemeClr val="bg1"/>
                </a:solidFill>
                <a:latin typeface="Glacial Indifference" charset="0"/>
                <a:ea typeface="Glacial Indifference" charset="0"/>
                <a:cs typeface="Glacial Indifference" charset="0"/>
              </a:rPr>
              <a:t>were a </a:t>
            </a:r>
            <a:r>
              <a:rPr lang="en-US" sz="1800" b="1" dirty="0">
                <a:solidFill>
                  <a:schemeClr val="bg1"/>
                </a:solidFill>
                <a:latin typeface="Glacial Indifference" charset="0"/>
                <a:ea typeface="Glacial Indifference" charset="0"/>
                <a:cs typeface="Glacial Indifference" charset="0"/>
              </a:rPr>
              <a:t>solution </a:t>
            </a:r>
            <a:r>
              <a:rPr lang="en-US" sz="1800" b="1" dirty="0" smtClean="0">
                <a:solidFill>
                  <a:schemeClr val="bg1"/>
                </a:solidFill>
                <a:latin typeface="Glacial Indifference" charset="0"/>
                <a:ea typeface="Glacial Indifference" charset="0"/>
                <a:cs typeface="Glacial Indifference" charset="0"/>
              </a:rPr>
              <a:t>that offered gym users a personalized fitness experience while enabling gym facilities to deliver at scale?</a:t>
            </a:r>
            <a:endParaRPr lang="en-US" sz="1800" b="1" dirty="0">
              <a:solidFill>
                <a:schemeClr val="bg1"/>
              </a:solidFill>
            </a:endParaRPr>
          </a:p>
        </p:txBody>
      </p:sp>
      <p:pic>
        <p:nvPicPr>
          <p:cNvPr id="9" name="Picture 8"/>
          <p:cNvPicPr>
            <a:picLocks noChangeAspect="1"/>
          </p:cNvPicPr>
          <p:nvPr/>
        </p:nvPicPr>
        <p:blipFill>
          <a:blip r:embed="rId4"/>
          <a:stretch>
            <a:fillRect/>
          </a:stretch>
        </p:blipFill>
        <p:spPr>
          <a:xfrm>
            <a:off x="175015" y="137160"/>
            <a:ext cx="886166" cy="98845"/>
          </a:xfrm>
          <a:prstGeom prst="rect">
            <a:avLst/>
          </a:prstGeom>
        </p:spPr>
      </p:pic>
      <p:sp>
        <p:nvSpPr>
          <p:cNvPr id="10" name="TextBox 9"/>
          <p:cNvSpPr txBox="1"/>
          <p:nvPr/>
        </p:nvSpPr>
        <p:spPr>
          <a:xfrm>
            <a:off x="6515801" y="49941"/>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8967714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0" r="642" b="62754"/>
          <a:stretch/>
        </p:blipFill>
        <p:spPr>
          <a:xfrm flipH="1">
            <a:off x="0" y="0"/>
            <a:ext cx="9159498" cy="1640114"/>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22</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4"/>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1008585" y="1979933"/>
            <a:ext cx="6097735" cy="2688318"/>
            <a:chOff x="397742" y="2103208"/>
            <a:chExt cx="6097735" cy="2688318"/>
          </a:xfrm>
        </p:grpSpPr>
        <p:grpSp>
          <p:nvGrpSpPr>
            <p:cNvPr id="3" name="Group 2"/>
            <p:cNvGrpSpPr/>
            <p:nvPr/>
          </p:nvGrpSpPr>
          <p:grpSpPr>
            <a:xfrm>
              <a:off x="397742" y="2103208"/>
              <a:ext cx="6097735" cy="2688318"/>
              <a:chOff x="-128733" y="1436818"/>
              <a:chExt cx="8004271" cy="3528854"/>
            </a:xfrm>
          </p:grpSpPr>
          <p:cxnSp>
            <p:nvCxnSpPr>
              <p:cNvPr id="42" name="Shape 357"/>
              <p:cNvCxnSpPr/>
              <p:nvPr/>
            </p:nvCxnSpPr>
            <p:spPr>
              <a:xfrm flipV="1">
                <a:off x="1177497" y="4619816"/>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43" name="Shape 358"/>
              <p:cNvCxnSpPr/>
              <p:nvPr/>
            </p:nvCxnSpPr>
            <p:spPr>
              <a:xfrm flipH="1" flipV="1">
                <a:off x="1206728" y="1608495"/>
                <a:ext cx="6846" cy="3053571"/>
              </a:xfrm>
              <a:prstGeom prst="straightConnector1">
                <a:avLst/>
              </a:prstGeom>
              <a:noFill/>
              <a:ln w="9525" cap="flat" cmpd="sng">
                <a:solidFill>
                  <a:schemeClr val="tx1"/>
                </a:solidFill>
                <a:prstDash val="solid"/>
                <a:round/>
                <a:headEnd type="stealth" w="med" len="med"/>
                <a:tailEnd type="stealth" w="med" len="med"/>
              </a:ln>
            </p:spPr>
          </p:cxnSp>
          <p:sp>
            <p:nvSpPr>
              <p:cNvPr id="44" name="Shape 360"/>
              <p:cNvSpPr txBox="1"/>
              <p:nvPr/>
            </p:nvSpPr>
            <p:spPr>
              <a:xfrm>
                <a:off x="-113278" y="4327651"/>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1246770" y="4658403"/>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6536695" y="4582142"/>
                <a:ext cx="1338843" cy="307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128733" y="1436818"/>
                <a:ext cx="1375503" cy="30726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5">
                <a:alphaModFix/>
              </a:blip>
              <a:stretch>
                <a:fillRect/>
              </a:stretch>
            </p:blipFill>
            <p:spPr>
              <a:xfrm>
                <a:off x="4935840" y="2685134"/>
                <a:ext cx="577262" cy="577262"/>
              </a:xfrm>
              <a:prstGeom prst="rect">
                <a:avLst/>
              </a:prstGeom>
              <a:noFill/>
              <a:ln>
                <a:noFill/>
              </a:ln>
            </p:spPr>
          </p:pic>
          <p:pic>
            <p:nvPicPr>
              <p:cNvPr id="50" name="Shape 349" descr="Image result for classpass logo"/>
              <p:cNvPicPr preferRelativeResize="0"/>
              <p:nvPr/>
            </p:nvPicPr>
            <p:blipFill>
              <a:blip r:embed="rId6">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7">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8">
                <a:alphaModFix/>
              </a:blip>
              <a:stretch>
                <a:fillRect/>
              </a:stretch>
            </p:blipFill>
            <p:spPr>
              <a:xfrm>
                <a:off x="5027306" y="3128313"/>
                <a:ext cx="956657" cy="502429"/>
              </a:xfrm>
              <a:prstGeom prst="rect">
                <a:avLst/>
              </a:prstGeom>
              <a:noFill/>
              <a:ln>
                <a:noFill/>
              </a:ln>
            </p:spPr>
          </p:pic>
          <p:pic>
            <p:nvPicPr>
              <p:cNvPr id="54" name="Shape 353" descr="Image result for soulcycle logo"/>
              <p:cNvPicPr preferRelativeResize="0"/>
              <p:nvPr/>
            </p:nvPicPr>
            <p:blipFill>
              <a:blip r:embed="rId9">
                <a:alphaModFix/>
              </a:blip>
              <a:stretch>
                <a:fillRect/>
              </a:stretch>
            </p:blipFill>
            <p:spPr>
              <a:xfrm>
                <a:off x="1168071" y="1910108"/>
                <a:ext cx="719260" cy="479511"/>
              </a:xfrm>
              <a:prstGeom prst="rect">
                <a:avLst/>
              </a:prstGeom>
              <a:noFill/>
              <a:ln>
                <a:noFill/>
              </a:ln>
            </p:spPr>
          </p:pic>
          <p:pic>
            <p:nvPicPr>
              <p:cNvPr id="55" name="Shape 354" descr="Image result for orange theory logo"/>
              <p:cNvPicPr preferRelativeResize="0"/>
              <p:nvPr/>
            </p:nvPicPr>
            <p:blipFill>
              <a:blip r:embed="rId10">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1">
                <a:alphaModFix/>
              </a:blip>
              <a:stretch>
                <a:fillRect/>
              </a:stretch>
            </p:blipFill>
            <p:spPr>
              <a:xfrm>
                <a:off x="1834018" y="2027493"/>
                <a:ext cx="943378" cy="315168"/>
              </a:xfrm>
              <a:prstGeom prst="rect">
                <a:avLst/>
              </a:prstGeom>
              <a:noFill/>
              <a:ln>
                <a:noFill/>
              </a:ln>
            </p:spPr>
          </p:pic>
          <p:pic>
            <p:nvPicPr>
              <p:cNvPr id="57" name="Shape 356" descr="Image result for crossfit logo"/>
              <p:cNvPicPr preferRelativeResize="0"/>
              <p:nvPr/>
            </p:nvPicPr>
            <p:blipFill>
              <a:blip r:embed="rId12">
                <a:alphaModFix/>
              </a:blip>
              <a:stretch>
                <a:fillRect/>
              </a:stretch>
            </p:blipFill>
            <p:spPr>
              <a:xfrm>
                <a:off x="1942039" y="4042636"/>
                <a:ext cx="970037" cy="254050"/>
              </a:xfrm>
              <a:prstGeom prst="rect">
                <a:avLst/>
              </a:prstGeom>
              <a:noFill/>
              <a:ln>
                <a:noFill/>
              </a:ln>
            </p:spPr>
          </p:pic>
          <p:pic>
            <p:nvPicPr>
              <p:cNvPr id="58" name="Shape 363"/>
              <p:cNvPicPr preferRelativeResize="0"/>
              <p:nvPr/>
            </p:nvPicPr>
            <p:blipFill>
              <a:blip r:embed="rId13">
                <a:alphaModFix/>
              </a:blip>
              <a:stretch>
                <a:fillRect/>
              </a:stretch>
            </p:blipFill>
            <p:spPr>
              <a:xfrm>
                <a:off x="4203821" y="2834630"/>
                <a:ext cx="333978" cy="318078"/>
              </a:xfrm>
              <a:prstGeom prst="rect">
                <a:avLst/>
              </a:prstGeom>
              <a:noFill/>
              <a:ln>
                <a:noFill/>
              </a:ln>
            </p:spPr>
          </p:pic>
          <p:pic>
            <p:nvPicPr>
              <p:cNvPr id="62" name="Shape 367"/>
              <p:cNvPicPr preferRelativeResize="0"/>
              <p:nvPr/>
            </p:nvPicPr>
            <p:blipFill rotWithShape="1">
              <a:blip r:embed="rId14">
                <a:alphaModFix/>
              </a:blip>
              <a:srcRect l="11948"/>
              <a:stretch/>
            </p:blipFill>
            <p:spPr>
              <a:xfrm>
                <a:off x="1690825" y="2834630"/>
                <a:ext cx="913566" cy="427765"/>
              </a:xfrm>
              <a:prstGeom prst="rect">
                <a:avLst/>
              </a:prstGeom>
              <a:noFill/>
              <a:ln>
                <a:noFill/>
              </a:ln>
            </p:spPr>
          </p:pic>
          <p:pic>
            <p:nvPicPr>
              <p:cNvPr id="64" name="Picture 63" descr="origin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45063" y="3727569"/>
                <a:ext cx="590777" cy="569117"/>
              </a:xfrm>
              <a:prstGeom prst="rect">
                <a:avLst/>
              </a:prstGeom>
              <a:noFill/>
            </p:spPr>
          </p:pic>
          <p:pic>
            <p:nvPicPr>
              <p:cNvPr id="59" name="Shape 364"/>
              <p:cNvPicPr preferRelativeResize="0"/>
              <p:nvPr/>
            </p:nvPicPr>
            <p:blipFill>
              <a:blip r:embed="rId16">
                <a:alphaModFix/>
              </a:blip>
              <a:stretch>
                <a:fillRect/>
              </a:stretch>
            </p:blipFill>
            <p:spPr>
              <a:xfrm>
                <a:off x="3639686" y="3413139"/>
                <a:ext cx="443418" cy="541711"/>
              </a:xfrm>
              <a:prstGeom prst="rect">
                <a:avLst/>
              </a:prstGeom>
              <a:noFill/>
              <a:ln>
                <a:noFill/>
              </a:ln>
            </p:spPr>
          </p:pic>
          <p:pic>
            <p:nvPicPr>
              <p:cNvPr id="51" name="Shape 350" descr="Image result for fit reserve logo"/>
              <p:cNvPicPr preferRelativeResize="0"/>
              <p:nvPr/>
            </p:nvPicPr>
            <p:blipFill>
              <a:blip r:embed="rId17">
                <a:alphaModFix/>
              </a:blip>
              <a:stretch>
                <a:fillRect/>
              </a:stretch>
            </p:blipFill>
            <p:spPr>
              <a:xfrm>
                <a:off x="1749369" y="1578068"/>
                <a:ext cx="1112676" cy="378929"/>
              </a:xfrm>
              <a:prstGeom prst="rect">
                <a:avLst/>
              </a:prstGeom>
              <a:noFill/>
              <a:ln>
                <a:noFill/>
              </a:ln>
            </p:spPr>
          </p:pic>
          <p:pic>
            <p:nvPicPr>
              <p:cNvPr id="32" name="Picture 31"/>
              <p:cNvPicPr>
                <a:picLocks noChangeAspect="1"/>
              </p:cNvPicPr>
              <p:nvPr/>
            </p:nvPicPr>
            <p:blipFill>
              <a:blip r:embed="rId18"/>
              <a:stretch>
                <a:fillRect/>
              </a:stretch>
            </p:blipFill>
            <p:spPr>
              <a:xfrm>
                <a:off x="5983963" y="1702006"/>
                <a:ext cx="1705995" cy="449129"/>
              </a:xfrm>
              <a:prstGeom prst="rect">
                <a:avLst/>
              </a:prstGeom>
              <a:ln w="15875">
                <a:gradFill flip="none" rotWithShape="1">
                  <a:gsLst>
                    <a:gs pos="0">
                      <a:srgbClr val="37C3DC"/>
                    </a:gs>
                    <a:gs pos="100000">
                      <a:srgbClr val="70E4F9"/>
                    </a:gs>
                  </a:gsLst>
                  <a:lin ang="18900000" scaled="1"/>
                  <a:tileRect/>
                </a:gradFill>
              </a:ln>
            </p:spPr>
          </p:pic>
        </p:gr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47664" y="3611462"/>
              <a:ext cx="606792" cy="606792"/>
            </a:xfrm>
            <a:prstGeom prst="rect">
              <a:avLst/>
            </a:prstGeom>
          </p:spPr>
        </p:pic>
      </p:grpSp>
    </p:spTree>
    <p:extLst>
      <p:ext uri="{BB962C8B-B14F-4D97-AF65-F5344CB8AC3E}">
        <p14:creationId xmlns:p14="http://schemas.microsoft.com/office/powerpoint/2010/main" val="13823877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0" r="642" b="6073"/>
          <a:stretch/>
        </p:blipFill>
        <p:spPr>
          <a:xfrm flipH="1">
            <a:off x="0" y="0"/>
            <a:ext cx="9159498" cy="5143500"/>
          </a:xfrm>
          <a:prstGeom prst="rect">
            <a:avLst/>
          </a:prstGeom>
        </p:spPr>
      </p:pic>
      <p:sp>
        <p:nvSpPr>
          <p:cNvPr id="4" name="Rounded Rectangle 3"/>
          <p:cNvSpPr/>
          <p:nvPr/>
        </p:nvSpPr>
        <p:spPr>
          <a:xfrm>
            <a:off x="858506" y="1513055"/>
            <a:ext cx="7377318" cy="3395930"/>
          </a:xfrm>
          <a:prstGeom prst="roundRect">
            <a:avLst>
              <a:gd name="adj" fmla="val 0"/>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23</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4"/>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34" name="Group 33"/>
          <p:cNvGrpSpPr/>
          <p:nvPr/>
        </p:nvGrpSpPr>
        <p:grpSpPr>
          <a:xfrm>
            <a:off x="1197271" y="1820276"/>
            <a:ext cx="6097735" cy="2688318"/>
            <a:chOff x="397742" y="2103208"/>
            <a:chExt cx="6097735" cy="2688318"/>
          </a:xfrm>
        </p:grpSpPr>
        <p:grpSp>
          <p:nvGrpSpPr>
            <p:cNvPr id="35" name="Group 34"/>
            <p:cNvGrpSpPr/>
            <p:nvPr/>
          </p:nvGrpSpPr>
          <p:grpSpPr>
            <a:xfrm>
              <a:off x="397742" y="2103208"/>
              <a:ext cx="6097735" cy="2688318"/>
              <a:chOff x="-128733" y="1436818"/>
              <a:chExt cx="8004271" cy="3528854"/>
            </a:xfrm>
          </p:grpSpPr>
          <p:cxnSp>
            <p:nvCxnSpPr>
              <p:cNvPr id="37" name="Shape 357"/>
              <p:cNvCxnSpPr/>
              <p:nvPr/>
            </p:nvCxnSpPr>
            <p:spPr>
              <a:xfrm flipV="1">
                <a:off x="1177497" y="4619816"/>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38" name="Shape 358"/>
              <p:cNvCxnSpPr/>
              <p:nvPr/>
            </p:nvCxnSpPr>
            <p:spPr>
              <a:xfrm flipH="1" flipV="1">
                <a:off x="1206728" y="1608495"/>
                <a:ext cx="6846" cy="3053571"/>
              </a:xfrm>
              <a:prstGeom prst="straightConnector1">
                <a:avLst/>
              </a:prstGeom>
              <a:noFill/>
              <a:ln w="9525" cap="flat" cmpd="sng">
                <a:solidFill>
                  <a:schemeClr val="tx1"/>
                </a:solidFill>
                <a:prstDash val="solid"/>
                <a:round/>
                <a:headEnd type="stealth" w="med" len="med"/>
                <a:tailEnd type="stealth" w="med" len="med"/>
              </a:ln>
            </p:spPr>
          </p:cxnSp>
          <p:sp>
            <p:nvSpPr>
              <p:cNvPr id="39" name="Shape 360"/>
              <p:cNvSpPr txBox="1"/>
              <p:nvPr/>
            </p:nvSpPr>
            <p:spPr>
              <a:xfrm>
                <a:off x="-113278" y="4327651"/>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0" name="Shape 361"/>
              <p:cNvSpPr txBox="1"/>
              <p:nvPr/>
            </p:nvSpPr>
            <p:spPr>
              <a:xfrm>
                <a:off x="1246770" y="4658403"/>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1" name="Shape 362"/>
              <p:cNvSpPr txBox="1"/>
              <p:nvPr/>
            </p:nvSpPr>
            <p:spPr>
              <a:xfrm>
                <a:off x="6536695" y="4582142"/>
                <a:ext cx="1338843" cy="307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8" name="Shape 359"/>
              <p:cNvSpPr txBox="1"/>
              <p:nvPr/>
            </p:nvSpPr>
            <p:spPr>
              <a:xfrm>
                <a:off x="-128733" y="1436818"/>
                <a:ext cx="1375503" cy="30726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60" name="Shape 348"/>
              <p:cNvPicPr preferRelativeResize="0"/>
              <p:nvPr/>
            </p:nvPicPr>
            <p:blipFill>
              <a:blip r:embed="rId5">
                <a:alphaModFix/>
              </a:blip>
              <a:stretch>
                <a:fillRect/>
              </a:stretch>
            </p:blipFill>
            <p:spPr>
              <a:xfrm>
                <a:off x="4935840" y="2685134"/>
                <a:ext cx="577262" cy="577262"/>
              </a:xfrm>
              <a:prstGeom prst="rect">
                <a:avLst/>
              </a:prstGeom>
              <a:noFill/>
              <a:ln>
                <a:noFill/>
              </a:ln>
            </p:spPr>
          </p:pic>
          <p:pic>
            <p:nvPicPr>
              <p:cNvPr id="61" name="Shape 349" descr="Image result for classpass logo"/>
              <p:cNvPicPr preferRelativeResize="0"/>
              <p:nvPr/>
            </p:nvPicPr>
            <p:blipFill>
              <a:blip r:embed="rId6">
                <a:alphaModFix/>
              </a:blip>
              <a:stretch>
                <a:fillRect/>
              </a:stretch>
            </p:blipFill>
            <p:spPr>
              <a:xfrm>
                <a:off x="2984884" y="1608495"/>
                <a:ext cx="1124328" cy="318076"/>
              </a:xfrm>
              <a:prstGeom prst="rect">
                <a:avLst/>
              </a:prstGeom>
              <a:noFill/>
              <a:ln>
                <a:noFill/>
              </a:ln>
            </p:spPr>
          </p:pic>
          <p:pic>
            <p:nvPicPr>
              <p:cNvPr id="63" name="Shape 351" descr="Image result for peloton logo"/>
              <p:cNvPicPr preferRelativeResize="0"/>
              <p:nvPr/>
            </p:nvPicPr>
            <p:blipFill>
              <a:blip r:embed="rId7">
                <a:alphaModFix/>
              </a:blip>
              <a:stretch>
                <a:fillRect/>
              </a:stretch>
            </p:blipFill>
            <p:spPr>
              <a:xfrm>
                <a:off x="1439610" y="2298513"/>
                <a:ext cx="502430" cy="502430"/>
              </a:xfrm>
              <a:prstGeom prst="rect">
                <a:avLst/>
              </a:prstGeom>
              <a:noFill/>
              <a:ln>
                <a:noFill/>
              </a:ln>
            </p:spPr>
          </p:pic>
          <p:pic>
            <p:nvPicPr>
              <p:cNvPr id="65" name="Shape 352" descr="Image result for daily burn logo"/>
              <p:cNvPicPr preferRelativeResize="0"/>
              <p:nvPr/>
            </p:nvPicPr>
            <p:blipFill>
              <a:blip r:embed="rId8">
                <a:alphaModFix/>
              </a:blip>
              <a:stretch>
                <a:fillRect/>
              </a:stretch>
            </p:blipFill>
            <p:spPr>
              <a:xfrm>
                <a:off x="5027306" y="3128313"/>
                <a:ext cx="956657" cy="502429"/>
              </a:xfrm>
              <a:prstGeom prst="rect">
                <a:avLst/>
              </a:prstGeom>
              <a:noFill/>
              <a:ln>
                <a:noFill/>
              </a:ln>
            </p:spPr>
          </p:pic>
          <p:pic>
            <p:nvPicPr>
              <p:cNvPr id="66" name="Shape 353" descr="Image result for soulcycle logo"/>
              <p:cNvPicPr preferRelativeResize="0"/>
              <p:nvPr/>
            </p:nvPicPr>
            <p:blipFill>
              <a:blip r:embed="rId9">
                <a:alphaModFix/>
              </a:blip>
              <a:stretch>
                <a:fillRect/>
              </a:stretch>
            </p:blipFill>
            <p:spPr>
              <a:xfrm>
                <a:off x="1168071" y="1910108"/>
                <a:ext cx="719260" cy="479511"/>
              </a:xfrm>
              <a:prstGeom prst="rect">
                <a:avLst/>
              </a:prstGeom>
              <a:noFill/>
              <a:ln>
                <a:noFill/>
              </a:ln>
            </p:spPr>
          </p:pic>
          <p:pic>
            <p:nvPicPr>
              <p:cNvPr id="67" name="Shape 354" descr="Image result for orange theory logo"/>
              <p:cNvPicPr preferRelativeResize="0"/>
              <p:nvPr/>
            </p:nvPicPr>
            <p:blipFill>
              <a:blip r:embed="rId10">
                <a:alphaModFix/>
              </a:blip>
              <a:stretch>
                <a:fillRect/>
              </a:stretch>
            </p:blipFill>
            <p:spPr>
              <a:xfrm>
                <a:off x="2012242" y="2413159"/>
                <a:ext cx="972642" cy="272653"/>
              </a:xfrm>
              <a:prstGeom prst="rect">
                <a:avLst/>
              </a:prstGeom>
              <a:noFill/>
              <a:ln>
                <a:noFill/>
              </a:ln>
            </p:spPr>
          </p:pic>
          <p:pic>
            <p:nvPicPr>
              <p:cNvPr id="68" name="Shape 355" descr="Image result for barrys bootcamp logo"/>
              <p:cNvPicPr preferRelativeResize="0"/>
              <p:nvPr/>
            </p:nvPicPr>
            <p:blipFill>
              <a:blip r:embed="rId11">
                <a:alphaModFix/>
              </a:blip>
              <a:stretch>
                <a:fillRect/>
              </a:stretch>
            </p:blipFill>
            <p:spPr>
              <a:xfrm>
                <a:off x="1834018" y="2027493"/>
                <a:ext cx="943378" cy="315168"/>
              </a:xfrm>
              <a:prstGeom prst="rect">
                <a:avLst/>
              </a:prstGeom>
              <a:noFill/>
              <a:ln>
                <a:noFill/>
              </a:ln>
            </p:spPr>
          </p:pic>
          <p:pic>
            <p:nvPicPr>
              <p:cNvPr id="69" name="Shape 356" descr="Image result for crossfit logo"/>
              <p:cNvPicPr preferRelativeResize="0"/>
              <p:nvPr/>
            </p:nvPicPr>
            <p:blipFill>
              <a:blip r:embed="rId12">
                <a:alphaModFix/>
              </a:blip>
              <a:stretch>
                <a:fillRect/>
              </a:stretch>
            </p:blipFill>
            <p:spPr>
              <a:xfrm>
                <a:off x="1942039" y="4042636"/>
                <a:ext cx="970037" cy="254050"/>
              </a:xfrm>
              <a:prstGeom prst="rect">
                <a:avLst/>
              </a:prstGeom>
              <a:noFill/>
              <a:ln>
                <a:noFill/>
              </a:ln>
            </p:spPr>
          </p:pic>
          <p:pic>
            <p:nvPicPr>
              <p:cNvPr id="70" name="Shape 363"/>
              <p:cNvPicPr preferRelativeResize="0"/>
              <p:nvPr/>
            </p:nvPicPr>
            <p:blipFill>
              <a:blip r:embed="rId13">
                <a:alphaModFix/>
              </a:blip>
              <a:stretch>
                <a:fillRect/>
              </a:stretch>
            </p:blipFill>
            <p:spPr>
              <a:xfrm>
                <a:off x="4203821" y="2834630"/>
                <a:ext cx="333978" cy="318078"/>
              </a:xfrm>
              <a:prstGeom prst="rect">
                <a:avLst/>
              </a:prstGeom>
              <a:noFill/>
              <a:ln>
                <a:noFill/>
              </a:ln>
            </p:spPr>
          </p:pic>
          <p:pic>
            <p:nvPicPr>
              <p:cNvPr id="71" name="Shape 367"/>
              <p:cNvPicPr preferRelativeResize="0"/>
              <p:nvPr/>
            </p:nvPicPr>
            <p:blipFill rotWithShape="1">
              <a:blip r:embed="rId14">
                <a:alphaModFix/>
              </a:blip>
              <a:srcRect l="11948"/>
              <a:stretch/>
            </p:blipFill>
            <p:spPr>
              <a:xfrm>
                <a:off x="1690825" y="2834630"/>
                <a:ext cx="913566" cy="427765"/>
              </a:xfrm>
              <a:prstGeom prst="rect">
                <a:avLst/>
              </a:prstGeom>
              <a:noFill/>
              <a:ln>
                <a:noFill/>
              </a:ln>
            </p:spPr>
          </p:pic>
          <p:pic>
            <p:nvPicPr>
              <p:cNvPr id="72" name="Picture 71" descr="origin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45063" y="3727569"/>
                <a:ext cx="590777" cy="569117"/>
              </a:xfrm>
              <a:prstGeom prst="rect">
                <a:avLst/>
              </a:prstGeom>
              <a:noFill/>
            </p:spPr>
          </p:pic>
          <p:pic>
            <p:nvPicPr>
              <p:cNvPr id="73" name="Shape 364"/>
              <p:cNvPicPr preferRelativeResize="0"/>
              <p:nvPr/>
            </p:nvPicPr>
            <p:blipFill>
              <a:blip r:embed="rId16">
                <a:alphaModFix/>
              </a:blip>
              <a:stretch>
                <a:fillRect/>
              </a:stretch>
            </p:blipFill>
            <p:spPr>
              <a:xfrm>
                <a:off x="3639686" y="3413139"/>
                <a:ext cx="443418" cy="541711"/>
              </a:xfrm>
              <a:prstGeom prst="rect">
                <a:avLst/>
              </a:prstGeom>
              <a:noFill/>
              <a:ln>
                <a:noFill/>
              </a:ln>
            </p:spPr>
          </p:pic>
          <p:pic>
            <p:nvPicPr>
              <p:cNvPr id="74" name="Shape 350" descr="Image result for fit reserve logo"/>
              <p:cNvPicPr preferRelativeResize="0"/>
              <p:nvPr/>
            </p:nvPicPr>
            <p:blipFill>
              <a:blip r:embed="rId17">
                <a:alphaModFix/>
              </a:blip>
              <a:stretch>
                <a:fillRect/>
              </a:stretch>
            </p:blipFill>
            <p:spPr>
              <a:xfrm>
                <a:off x="1749369" y="1578068"/>
                <a:ext cx="1112676" cy="378929"/>
              </a:xfrm>
              <a:prstGeom prst="rect">
                <a:avLst/>
              </a:prstGeom>
              <a:noFill/>
              <a:ln>
                <a:noFill/>
              </a:ln>
            </p:spPr>
          </p:pic>
          <p:pic>
            <p:nvPicPr>
              <p:cNvPr id="75" name="Picture 74"/>
              <p:cNvPicPr>
                <a:picLocks noChangeAspect="1"/>
              </p:cNvPicPr>
              <p:nvPr/>
            </p:nvPicPr>
            <p:blipFill>
              <a:blip r:embed="rId18"/>
              <a:stretch>
                <a:fillRect/>
              </a:stretch>
            </p:blipFill>
            <p:spPr>
              <a:xfrm>
                <a:off x="5983963" y="1702006"/>
                <a:ext cx="1705995" cy="449129"/>
              </a:xfrm>
              <a:prstGeom prst="rect">
                <a:avLst/>
              </a:prstGeom>
              <a:ln w="15875">
                <a:gradFill flip="none" rotWithShape="1">
                  <a:gsLst>
                    <a:gs pos="0">
                      <a:srgbClr val="37C3DC"/>
                    </a:gs>
                    <a:gs pos="100000">
                      <a:srgbClr val="70E4F9"/>
                    </a:gs>
                  </a:gsLst>
                  <a:lin ang="18900000" scaled="1"/>
                  <a:tileRect/>
                </a:gradFill>
              </a:ln>
            </p:spPr>
          </p:pic>
        </p:grpSp>
        <p:pic>
          <p:nvPicPr>
            <p:cNvPr id="36" name="Picture 3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47664" y="3611462"/>
              <a:ext cx="606792" cy="606792"/>
            </a:xfrm>
            <a:prstGeom prst="rect">
              <a:avLst/>
            </a:prstGeom>
          </p:spPr>
        </p:pic>
      </p:grpSp>
    </p:spTree>
    <p:extLst>
      <p:ext uri="{BB962C8B-B14F-4D97-AF65-F5344CB8AC3E}">
        <p14:creationId xmlns:p14="http://schemas.microsoft.com/office/powerpoint/2010/main" val="18840635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0" r="642" b="6073"/>
          <a:stretch/>
        </p:blipFill>
        <p:spPr>
          <a:xfrm flipH="1">
            <a:off x="0" y="0"/>
            <a:ext cx="9159498" cy="5143500"/>
          </a:xfrm>
          <a:prstGeom prst="rect">
            <a:avLst/>
          </a:prstGeom>
        </p:spPr>
      </p:pic>
      <p:sp>
        <p:nvSpPr>
          <p:cNvPr id="4" name="Rounded Rectangle 3"/>
          <p:cNvSpPr/>
          <p:nvPr/>
        </p:nvSpPr>
        <p:spPr>
          <a:xfrm>
            <a:off x="344282" y="1141893"/>
            <a:ext cx="8556717" cy="3819721"/>
          </a:xfrm>
          <a:prstGeom prst="round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24</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grpSp>
        <p:nvGrpSpPr>
          <p:cNvPr id="3" name="Group 2"/>
          <p:cNvGrpSpPr/>
          <p:nvPr/>
        </p:nvGrpSpPr>
        <p:grpSpPr>
          <a:xfrm>
            <a:off x="446813" y="1494618"/>
            <a:ext cx="7973110" cy="3249278"/>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bg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bg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Inflexible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Expensive</a:t>
              </a:r>
              <a:endParaRPr dirty="0">
                <a:solidFill>
                  <a:schemeClr val="bg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Affordable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Flexible</a:t>
              </a:r>
              <a:endParaRPr dirty="0">
                <a:solidFill>
                  <a:schemeClr val="bg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4">
              <a:alphaModFix/>
            </a:blip>
            <a:stretch>
              <a:fillRect/>
            </a:stretch>
          </p:blipFill>
          <p:spPr>
            <a:xfrm>
              <a:off x="6185052" y="2184812"/>
              <a:ext cx="577262" cy="577262"/>
            </a:xfrm>
            <a:prstGeom prst="rect">
              <a:avLst/>
            </a:prstGeom>
            <a:noFill/>
            <a:ln>
              <a:noFill/>
            </a:ln>
          </p:spPr>
        </p:pic>
        <p:pic>
          <p:nvPicPr>
            <p:cNvPr id="50" name="Shape 349" descr="Image result for classpass logo"/>
            <p:cNvPicPr preferRelativeResize="0"/>
            <p:nvPr/>
          </p:nvPicPr>
          <p:blipFill>
            <a:blip r:embed="rId5">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6">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7">
              <a:alphaModFix/>
            </a:blip>
            <a:stretch>
              <a:fillRect/>
            </a:stretch>
          </p:blipFill>
          <p:spPr>
            <a:xfrm>
              <a:off x="6267893" y="2844217"/>
              <a:ext cx="956657" cy="502430"/>
            </a:xfrm>
            <a:prstGeom prst="rect">
              <a:avLst/>
            </a:prstGeom>
            <a:noFill/>
            <a:ln>
              <a:noFill/>
            </a:ln>
          </p:spPr>
        </p:pic>
        <p:pic>
          <p:nvPicPr>
            <p:cNvPr id="54" name="Shape 353" descr="Image result for soulcycle logo"/>
            <p:cNvPicPr preferRelativeResize="0"/>
            <p:nvPr/>
          </p:nvPicPr>
          <p:blipFill>
            <a:blip r:embed="rId8">
              <a:alphaModFix/>
            </a:blip>
            <a:stretch>
              <a:fillRect/>
            </a:stretch>
          </p:blipFill>
          <p:spPr>
            <a:xfrm>
              <a:off x="1168071" y="1910108"/>
              <a:ext cx="719260" cy="479511"/>
            </a:xfrm>
            <a:prstGeom prst="rect">
              <a:avLst/>
            </a:prstGeom>
            <a:noFill/>
            <a:ln>
              <a:noFill/>
            </a:ln>
          </p:spPr>
        </p:pic>
        <p:pic>
          <p:nvPicPr>
            <p:cNvPr id="55" name="Shape 354" descr="Image result for orange theory logo"/>
            <p:cNvPicPr preferRelativeResize="0"/>
            <p:nvPr/>
          </p:nvPicPr>
          <p:blipFill>
            <a:blip r:embed="rId9">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0">
              <a:alphaModFix/>
            </a:blip>
            <a:stretch>
              <a:fillRect/>
            </a:stretch>
          </p:blipFill>
          <p:spPr>
            <a:xfrm>
              <a:off x="1834018" y="2027493"/>
              <a:ext cx="943378" cy="315168"/>
            </a:xfrm>
            <a:prstGeom prst="rect">
              <a:avLst/>
            </a:prstGeom>
            <a:noFill/>
            <a:ln>
              <a:noFill/>
            </a:ln>
          </p:spPr>
        </p:pic>
        <p:pic>
          <p:nvPicPr>
            <p:cNvPr id="57" name="Shape 356" descr="Image result for crossfit logo"/>
            <p:cNvPicPr preferRelativeResize="0"/>
            <p:nvPr/>
          </p:nvPicPr>
          <p:blipFill>
            <a:blip r:embed="rId11">
              <a:alphaModFix/>
            </a:blip>
            <a:stretch>
              <a:fillRect/>
            </a:stretch>
          </p:blipFill>
          <p:spPr>
            <a:xfrm>
              <a:off x="1942039" y="4042636"/>
              <a:ext cx="970037" cy="254050"/>
            </a:xfrm>
            <a:prstGeom prst="rect">
              <a:avLst/>
            </a:prstGeom>
            <a:noFill/>
            <a:ln>
              <a:noFill/>
            </a:ln>
          </p:spPr>
        </p:pic>
        <p:pic>
          <p:nvPicPr>
            <p:cNvPr id="58" name="Shape 363"/>
            <p:cNvPicPr preferRelativeResize="0"/>
            <p:nvPr/>
          </p:nvPicPr>
          <p:blipFill>
            <a:blip r:embed="rId12">
              <a:alphaModFix/>
            </a:blip>
            <a:stretch>
              <a:fillRect/>
            </a:stretch>
          </p:blipFill>
          <p:spPr>
            <a:xfrm>
              <a:off x="4779485" y="2440509"/>
              <a:ext cx="333978" cy="318078"/>
            </a:xfrm>
            <a:prstGeom prst="rect">
              <a:avLst/>
            </a:prstGeom>
            <a:noFill/>
            <a:ln>
              <a:noFill/>
            </a:ln>
          </p:spPr>
        </p:pic>
        <p:pic>
          <p:nvPicPr>
            <p:cNvPr id="62" name="Shape 367"/>
            <p:cNvPicPr preferRelativeResize="0"/>
            <p:nvPr/>
          </p:nvPicPr>
          <p:blipFill rotWithShape="1">
            <a:blip r:embed="rId13">
              <a:alphaModFix/>
            </a:blip>
            <a:srcRect l="11948"/>
            <a:stretch/>
          </p:blipFill>
          <p:spPr>
            <a:xfrm>
              <a:off x="1690825" y="2834630"/>
              <a:ext cx="913566" cy="427765"/>
            </a:xfrm>
            <a:prstGeom prst="rect">
              <a:avLst/>
            </a:prstGeom>
            <a:noFill/>
            <a:ln>
              <a:noFill/>
            </a:ln>
          </p:spPr>
        </p:pic>
        <p:pic>
          <p:nvPicPr>
            <p:cNvPr id="64" name="Picture 63" descr="origina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58355" y="3543606"/>
              <a:ext cx="590777" cy="569116"/>
            </a:xfrm>
            <a:prstGeom prst="rect">
              <a:avLst/>
            </a:prstGeom>
            <a:noFill/>
          </p:spPr>
        </p:pic>
        <p:pic>
          <p:nvPicPr>
            <p:cNvPr id="59" name="Shape 364"/>
            <p:cNvPicPr preferRelativeResize="0"/>
            <p:nvPr/>
          </p:nvPicPr>
          <p:blipFill>
            <a:blip r:embed="rId15">
              <a:alphaModFix/>
            </a:blip>
            <a:stretch>
              <a:fillRect/>
            </a:stretch>
          </p:blipFill>
          <p:spPr>
            <a:xfrm>
              <a:off x="4114361" y="3221655"/>
              <a:ext cx="443417" cy="541711"/>
            </a:xfrm>
            <a:prstGeom prst="rect">
              <a:avLst/>
            </a:prstGeom>
            <a:noFill/>
            <a:ln>
              <a:noFill/>
            </a:ln>
          </p:spPr>
        </p:pic>
        <p:pic>
          <p:nvPicPr>
            <p:cNvPr id="51" name="Shape 350" descr="Image result for fit reserve logo"/>
            <p:cNvPicPr preferRelativeResize="0"/>
            <p:nvPr/>
          </p:nvPicPr>
          <p:blipFill>
            <a:blip r:embed="rId16">
              <a:alphaModFix/>
            </a:blip>
            <a:stretch>
              <a:fillRect/>
            </a:stretch>
          </p:blipFill>
          <p:spPr>
            <a:xfrm>
              <a:off x="1749369" y="1578068"/>
              <a:ext cx="1112676" cy="378929"/>
            </a:xfrm>
            <a:prstGeom prst="rect">
              <a:avLst/>
            </a:prstGeom>
            <a:noFill/>
            <a:ln>
              <a:noFill/>
            </a:ln>
          </p:spPr>
        </p:pic>
        <p:pic>
          <p:nvPicPr>
            <p:cNvPr id="32" name="Picture 31"/>
            <p:cNvPicPr>
              <a:picLocks noChangeAspect="1"/>
            </p:cNvPicPr>
            <p:nvPr/>
          </p:nvPicPr>
          <p:blipFill>
            <a:blip r:embed="rId17"/>
            <a:stretch>
              <a:fillRect/>
            </a:stretch>
          </p:blipFill>
          <p:spPr>
            <a:xfrm>
              <a:off x="6418205" y="1501976"/>
              <a:ext cx="1705994" cy="449129"/>
            </a:xfrm>
            <a:prstGeom prst="rect">
              <a:avLst/>
            </a:prstGeom>
            <a:ln w="15875">
              <a:gradFill flip="none" rotWithShape="1">
                <a:gsLst>
                  <a:gs pos="0">
                    <a:srgbClr val="37C3DC"/>
                  </a:gs>
                  <a:gs pos="100000">
                    <a:srgbClr val="70E4F9"/>
                  </a:gs>
                </a:gsLst>
                <a:lin ang="18900000" scaled="1"/>
                <a:tileRect/>
              </a:gradFill>
            </a:ln>
          </p:spPr>
        </p:pic>
      </p:gr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18"/>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19519" y="3703539"/>
            <a:ext cx="606792" cy="606792"/>
          </a:xfrm>
          <a:prstGeom prst="rect">
            <a:avLst/>
          </a:prstGeom>
        </p:spPr>
      </p:pic>
    </p:spTree>
    <p:extLst>
      <p:ext uri="{BB962C8B-B14F-4D97-AF65-F5344CB8AC3E}">
        <p14:creationId xmlns:p14="http://schemas.microsoft.com/office/powerpoint/2010/main" val="6559475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25</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grpSp>
        <p:nvGrpSpPr>
          <p:cNvPr id="3" name="Group 2"/>
          <p:cNvGrpSpPr/>
          <p:nvPr/>
        </p:nvGrpSpPr>
        <p:grpSpPr>
          <a:xfrm>
            <a:off x="446813" y="1494618"/>
            <a:ext cx="7973110" cy="3249278"/>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tx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3">
              <a:alphaModFix/>
            </a:blip>
            <a:stretch>
              <a:fillRect/>
            </a:stretch>
          </p:blipFill>
          <p:spPr>
            <a:xfrm>
              <a:off x="6185052" y="2184812"/>
              <a:ext cx="577262" cy="577262"/>
            </a:xfrm>
            <a:prstGeom prst="rect">
              <a:avLst/>
            </a:prstGeom>
            <a:noFill/>
            <a:ln>
              <a:noFill/>
            </a:ln>
          </p:spPr>
        </p:pic>
        <p:pic>
          <p:nvPicPr>
            <p:cNvPr id="50" name="Shape 349" descr="Image result for classpass logo"/>
            <p:cNvPicPr preferRelativeResize="0"/>
            <p:nvPr/>
          </p:nvPicPr>
          <p:blipFill>
            <a:blip r:embed="rId4">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5">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6">
              <a:alphaModFix/>
            </a:blip>
            <a:stretch>
              <a:fillRect/>
            </a:stretch>
          </p:blipFill>
          <p:spPr>
            <a:xfrm>
              <a:off x="6267893" y="2844217"/>
              <a:ext cx="956657" cy="502430"/>
            </a:xfrm>
            <a:prstGeom prst="rect">
              <a:avLst/>
            </a:prstGeom>
            <a:noFill/>
            <a:ln>
              <a:noFill/>
            </a:ln>
          </p:spPr>
        </p:pic>
        <p:pic>
          <p:nvPicPr>
            <p:cNvPr id="54" name="Shape 353" descr="Image result for soulcycle logo"/>
            <p:cNvPicPr preferRelativeResize="0"/>
            <p:nvPr/>
          </p:nvPicPr>
          <p:blipFill>
            <a:blip r:embed="rId7">
              <a:alphaModFix/>
            </a:blip>
            <a:stretch>
              <a:fillRect/>
            </a:stretch>
          </p:blipFill>
          <p:spPr>
            <a:xfrm>
              <a:off x="1168071" y="1910108"/>
              <a:ext cx="719260" cy="479511"/>
            </a:xfrm>
            <a:prstGeom prst="rect">
              <a:avLst/>
            </a:prstGeom>
            <a:noFill/>
            <a:ln>
              <a:noFill/>
            </a:ln>
          </p:spPr>
        </p:pic>
        <p:pic>
          <p:nvPicPr>
            <p:cNvPr id="55" name="Shape 354" descr="Image result for orange theory logo"/>
            <p:cNvPicPr preferRelativeResize="0"/>
            <p:nvPr/>
          </p:nvPicPr>
          <p:blipFill>
            <a:blip r:embed="rId8">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9">
              <a:alphaModFix/>
            </a:blip>
            <a:stretch>
              <a:fillRect/>
            </a:stretch>
          </p:blipFill>
          <p:spPr>
            <a:xfrm>
              <a:off x="1834018" y="2027493"/>
              <a:ext cx="943378" cy="315168"/>
            </a:xfrm>
            <a:prstGeom prst="rect">
              <a:avLst/>
            </a:prstGeom>
            <a:noFill/>
            <a:ln>
              <a:noFill/>
            </a:ln>
          </p:spPr>
        </p:pic>
        <p:pic>
          <p:nvPicPr>
            <p:cNvPr id="57" name="Shape 356" descr="Image result for crossfit logo"/>
            <p:cNvPicPr preferRelativeResize="0"/>
            <p:nvPr/>
          </p:nvPicPr>
          <p:blipFill>
            <a:blip r:embed="rId10">
              <a:alphaModFix/>
            </a:blip>
            <a:stretch>
              <a:fillRect/>
            </a:stretch>
          </p:blipFill>
          <p:spPr>
            <a:xfrm>
              <a:off x="1942039" y="4042636"/>
              <a:ext cx="970037" cy="254050"/>
            </a:xfrm>
            <a:prstGeom prst="rect">
              <a:avLst/>
            </a:prstGeom>
            <a:noFill/>
            <a:ln>
              <a:noFill/>
            </a:ln>
          </p:spPr>
        </p:pic>
        <p:pic>
          <p:nvPicPr>
            <p:cNvPr id="58" name="Shape 363"/>
            <p:cNvPicPr preferRelativeResize="0"/>
            <p:nvPr/>
          </p:nvPicPr>
          <p:blipFill>
            <a:blip r:embed="rId11">
              <a:alphaModFix/>
            </a:blip>
            <a:stretch>
              <a:fillRect/>
            </a:stretch>
          </p:blipFill>
          <p:spPr>
            <a:xfrm>
              <a:off x="4779485" y="2440509"/>
              <a:ext cx="333978" cy="318078"/>
            </a:xfrm>
            <a:prstGeom prst="rect">
              <a:avLst/>
            </a:prstGeom>
            <a:noFill/>
            <a:ln>
              <a:noFill/>
            </a:ln>
          </p:spPr>
        </p:pic>
        <p:pic>
          <p:nvPicPr>
            <p:cNvPr id="62" name="Shape 367"/>
            <p:cNvPicPr preferRelativeResize="0"/>
            <p:nvPr/>
          </p:nvPicPr>
          <p:blipFill rotWithShape="1">
            <a:blip r:embed="rId12">
              <a:alphaModFix/>
            </a:blip>
            <a:srcRect l="11948"/>
            <a:stretch/>
          </p:blipFill>
          <p:spPr>
            <a:xfrm>
              <a:off x="1690825" y="2834630"/>
              <a:ext cx="913566" cy="427765"/>
            </a:xfrm>
            <a:prstGeom prst="rect">
              <a:avLst/>
            </a:prstGeom>
            <a:noFill/>
            <a:ln>
              <a:noFill/>
            </a:ln>
          </p:spPr>
        </p:pic>
        <p:pic>
          <p:nvPicPr>
            <p:cNvPr id="64" name="Picture 63" descr="origina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58355" y="3543606"/>
              <a:ext cx="590777" cy="569116"/>
            </a:xfrm>
            <a:prstGeom prst="rect">
              <a:avLst/>
            </a:prstGeom>
            <a:noFill/>
          </p:spPr>
        </p:pic>
        <p:pic>
          <p:nvPicPr>
            <p:cNvPr id="59" name="Shape 364"/>
            <p:cNvPicPr preferRelativeResize="0"/>
            <p:nvPr/>
          </p:nvPicPr>
          <p:blipFill>
            <a:blip r:embed="rId14">
              <a:alphaModFix/>
            </a:blip>
            <a:stretch>
              <a:fillRect/>
            </a:stretch>
          </p:blipFill>
          <p:spPr>
            <a:xfrm>
              <a:off x="4114361" y="3221655"/>
              <a:ext cx="443417" cy="541711"/>
            </a:xfrm>
            <a:prstGeom prst="rect">
              <a:avLst/>
            </a:prstGeom>
            <a:noFill/>
            <a:ln>
              <a:noFill/>
            </a:ln>
          </p:spPr>
        </p:pic>
        <p:pic>
          <p:nvPicPr>
            <p:cNvPr id="51" name="Shape 350" descr="Image result for fit reserve logo"/>
            <p:cNvPicPr preferRelativeResize="0"/>
            <p:nvPr/>
          </p:nvPicPr>
          <p:blipFill>
            <a:blip r:embed="rId15">
              <a:alphaModFix/>
            </a:blip>
            <a:stretch>
              <a:fillRect/>
            </a:stretch>
          </p:blipFill>
          <p:spPr>
            <a:xfrm>
              <a:off x="1749369" y="1578068"/>
              <a:ext cx="1112676" cy="378929"/>
            </a:xfrm>
            <a:prstGeom prst="rect">
              <a:avLst/>
            </a:prstGeom>
            <a:noFill/>
            <a:ln>
              <a:noFill/>
            </a:ln>
          </p:spPr>
        </p:pic>
        <p:pic>
          <p:nvPicPr>
            <p:cNvPr id="32" name="Picture 31"/>
            <p:cNvPicPr>
              <a:picLocks noChangeAspect="1"/>
            </p:cNvPicPr>
            <p:nvPr/>
          </p:nvPicPr>
          <p:blipFill>
            <a:blip r:embed="rId16"/>
            <a:stretch>
              <a:fillRect/>
            </a:stretch>
          </p:blipFill>
          <p:spPr>
            <a:xfrm>
              <a:off x="6418205" y="1501976"/>
              <a:ext cx="1705994" cy="449129"/>
            </a:xfrm>
            <a:prstGeom prst="rect">
              <a:avLst/>
            </a:prstGeom>
            <a:ln w="15875">
              <a:gradFill flip="none" rotWithShape="1">
                <a:gsLst>
                  <a:gs pos="0">
                    <a:srgbClr val="37C3DC"/>
                  </a:gs>
                  <a:gs pos="100000">
                    <a:srgbClr val="70E4F9"/>
                  </a:gs>
                </a:gsLst>
                <a:lin ang="18900000" scaled="1"/>
                <a:tileRect/>
              </a:gradFill>
            </a:ln>
          </p:spPr>
        </p:pic>
      </p:gr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tx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tx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17"/>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2" name="Picture 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19519" y="3703539"/>
            <a:ext cx="606792" cy="606792"/>
          </a:xfrm>
          <a:prstGeom prst="rect">
            <a:avLst/>
          </a:prstGeom>
        </p:spPr>
      </p:pic>
    </p:spTree>
    <p:extLst>
      <p:ext uri="{BB962C8B-B14F-4D97-AF65-F5344CB8AC3E}">
        <p14:creationId xmlns:p14="http://schemas.microsoft.com/office/powerpoint/2010/main" val="16347611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5A5A6"/>
        </a:solidFill>
        <a:effectLst/>
      </p:bgPr>
    </p:bg>
    <p:spTree>
      <p:nvGrpSpPr>
        <p:cNvPr id="1" name="Shape 404"/>
        <p:cNvGrpSpPr/>
        <p:nvPr/>
      </p:nvGrpSpPr>
      <p:grpSpPr>
        <a:xfrm>
          <a:off x="0" y="0"/>
          <a:ext cx="0" cy="0"/>
          <a:chOff x="0" y="0"/>
          <a:chExt cx="0" cy="0"/>
        </a:xfrm>
      </p:grpSpPr>
      <p:pic>
        <p:nvPicPr>
          <p:cNvPr id="9" name="Picture 8"/>
          <p:cNvPicPr>
            <a:picLocks noChangeAspect="1"/>
          </p:cNvPicPr>
          <p:nvPr/>
        </p:nvPicPr>
        <p:blipFill rotWithShape="1">
          <a:blip r:embed="rId3"/>
          <a:srcRect t="10710" r="642" b="6802"/>
          <a:stretch/>
        </p:blipFill>
        <p:spPr>
          <a:xfrm flipH="1">
            <a:off x="0" y="0"/>
            <a:ext cx="9159498" cy="5098473"/>
          </a:xfrm>
          <a:prstGeom prst="rect">
            <a:avLst/>
          </a:prstGeom>
        </p:spPr>
      </p:pic>
      <p:sp>
        <p:nvSpPr>
          <p:cNvPr id="8" name="Rounded Rectangle 7"/>
          <p:cNvSpPr/>
          <p:nvPr/>
        </p:nvSpPr>
        <p:spPr>
          <a:xfrm>
            <a:off x="0" y="2701636"/>
            <a:ext cx="9144000" cy="2441864"/>
          </a:xfrm>
          <a:prstGeom prst="roundRect">
            <a:avLst>
              <a:gd name="adj" fmla="val 0"/>
            </a:avLst>
          </a:prstGeom>
          <a:solidFill>
            <a:srgbClr val="10B5D4">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26</a:t>
            </a:fld>
            <a:endParaRPr dirty="0">
              <a:solidFill>
                <a:schemeClr val="bg1"/>
              </a:solidFill>
              <a:latin typeface="Montserrat"/>
              <a:ea typeface="Montserrat"/>
              <a:cs typeface="Montserrat"/>
              <a:sym typeface="Montserrat"/>
            </a:endParaRPr>
          </a:p>
        </p:txBody>
      </p:sp>
      <p:sp>
        <p:nvSpPr>
          <p:cNvPr id="37" name="Rectangle 36"/>
          <p:cNvSpPr/>
          <p:nvPr/>
        </p:nvSpPr>
        <p:spPr>
          <a:xfrm>
            <a:off x="288378" y="795118"/>
            <a:ext cx="8463614"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b="1" dirty="0" err="1" smtClean="0">
                <a:solidFill>
                  <a:schemeClr val="bg1"/>
                </a:solidFill>
                <a:latin typeface="Glacial Indifference" charset="0"/>
                <a:ea typeface="Glacial Indifference" charset="0"/>
                <a:cs typeface="Glacial Indifference" charset="0"/>
              </a:rPr>
              <a:t>FlexIt</a:t>
            </a:r>
            <a:r>
              <a:rPr lang="en-US" sz="2400" b="1" dirty="0" smtClean="0">
                <a:solidFill>
                  <a:schemeClr val="bg1"/>
                </a:solidFill>
                <a:latin typeface="Glacial Indifference" charset="0"/>
                <a:ea typeface="Glacial Indifference" charset="0"/>
                <a:cs typeface="Glacial Indifference" charset="0"/>
              </a:rPr>
              <a:t> has an aggressive plan for scaling its gym portfolio</a:t>
            </a:r>
          </a:p>
        </p:txBody>
      </p:sp>
      <p:pic>
        <p:nvPicPr>
          <p:cNvPr id="33" name="Picture 32"/>
          <p:cNvPicPr>
            <a:picLocks noChangeAspect="1"/>
          </p:cNvPicPr>
          <p:nvPr/>
        </p:nvPicPr>
        <p:blipFill>
          <a:blip r:embed="rId4"/>
          <a:stretch>
            <a:fillRect/>
          </a:stretch>
        </p:blipFill>
        <p:spPr>
          <a:xfrm>
            <a:off x="175015" y="137160"/>
            <a:ext cx="886166" cy="98845"/>
          </a:xfrm>
          <a:prstGeom prst="rect">
            <a:avLst/>
          </a:prstGeom>
        </p:spPr>
      </p:pic>
      <p:sp>
        <p:nvSpPr>
          <p:cNvPr id="35" name="TextBox 3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a:t>
            </a:r>
            <a:r>
              <a:rPr lang="en-US" sz="900" b="1" dirty="0" smtClean="0">
                <a:solidFill>
                  <a:schemeClr val="bg1"/>
                </a:solidFill>
                <a:latin typeface="Glacial Indifference" charset="0"/>
                <a:ea typeface="Glacial Indifference" charset="0"/>
                <a:cs typeface="Glacial Indifference" charset="0"/>
              </a:rPr>
              <a:t> | </a:t>
            </a:r>
            <a:r>
              <a:rPr lang="en-US" sz="900" dirty="0" smtClean="0">
                <a:solidFill>
                  <a:schemeClr val="bg1"/>
                </a:solidFill>
                <a:latin typeface="Glacial Indifference" charset="0"/>
                <a:ea typeface="Glacial Indifference" charset="0"/>
                <a:cs typeface="Glacial Indifference" charset="0"/>
              </a:rPr>
              <a:t>SOLUTION</a:t>
            </a:r>
            <a:r>
              <a:rPr lang="en-US" sz="900" b="1" dirty="0" smtClean="0">
                <a:solidFill>
                  <a:schemeClr val="bg1"/>
                </a:solidFill>
                <a:latin typeface="Glacial Indifference" charset="0"/>
                <a:ea typeface="Glacial Indifference" charset="0"/>
                <a:cs typeface="Glacial Indifference" charset="0"/>
              </a:rPr>
              <a:t> | BUSINESS</a:t>
            </a:r>
            <a:endParaRPr lang="en-US" sz="900" b="1" dirty="0">
              <a:solidFill>
                <a:schemeClr val="bg1"/>
              </a:solidFill>
              <a:latin typeface="Glacial Indifference" charset="0"/>
              <a:ea typeface="Glacial Indifference" charset="0"/>
              <a:cs typeface="Glacial Indifference"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3746121"/>
              </p:ext>
            </p:extLst>
          </p:nvPr>
        </p:nvGraphicFramePr>
        <p:xfrm>
          <a:off x="938373" y="2383264"/>
          <a:ext cx="7163623" cy="1072483"/>
        </p:xfrm>
        <a:graphic>
          <a:graphicData uri="http://schemas.openxmlformats.org/drawingml/2006/table">
            <a:tbl>
              <a:tblPr firstRow="1" bandRow="1">
                <a:tableStyleId>{5A111915-BE36-4E01-A7E5-04B1672EAD32}</a:tableStyleId>
              </a:tblPr>
              <a:tblGrid>
                <a:gridCol w="2004880"/>
                <a:gridCol w="965721"/>
                <a:gridCol w="1028240"/>
                <a:gridCol w="954089"/>
                <a:gridCol w="1004977"/>
                <a:gridCol w="1205716"/>
              </a:tblGrid>
              <a:tr h="232692">
                <a:tc>
                  <a:txBody>
                    <a:bodyPr/>
                    <a:lstStyle/>
                    <a:p>
                      <a:r>
                        <a:rPr lang="en-US" sz="1600" dirty="0" smtClean="0">
                          <a:solidFill>
                            <a:schemeClr val="tx1"/>
                          </a:solidFill>
                          <a:latin typeface="Glacial Indifference" charset="0"/>
                          <a:ea typeface="Glacial Indifference" charset="0"/>
                          <a:cs typeface="Glacial Indifference" charset="0"/>
                        </a:rPr>
                        <a:t>FYE JUNE</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FY2019</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FY2020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FY2021</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FY2022</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FY2023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32692">
                <a:tc>
                  <a:txBody>
                    <a:bodyPr/>
                    <a:lstStyle/>
                    <a:p>
                      <a:r>
                        <a:rPr lang="en-US" sz="1600" b="1" dirty="0" smtClean="0">
                          <a:solidFill>
                            <a:schemeClr val="tx1"/>
                          </a:solidFill>
                          <a:latin typeface="Glacial Indifference" charset="0"/>
                          <a:ea typeface="Glacial Indifference" charset="0"/>
                          <a:cs typeface="Glacial Indifference" charset="0"/>
                        </a:rPr>
                        <a:t>Gyms on </a:t>
                      </a:r>
                      <a:r>
                        <a:rPr lang="en-US" sz="1600" b="1" dirty="0" err="1" smtClean="0">
                          <a:solidFill>
                            <a:schemeClr val="tx1"/>
                          </a:solidFill>
                          <a:latin typeface="Glacial Indifference" charset="0"/>
                          <a:ea typeface="Glacial Indifference" charset="0"/>
                          <a:cs typeface="Glacial Indifference" charset="0"/>
                        </a:rPr>
                        <a:t>FlexIt</a:t>
                      </a:r>
                      <a:endParaRPr lang="en-US" sz="1600" b="1"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240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840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2,040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3,840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6,240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1923">
                <a:tc>
                  <a:txBody>
                    <a:bodyPr/>
                    <a:lstStyle/>
                    <a:p>
                      <a:r>
                        <a:rPr lang="en-US" sz="1600" b="1" dirty="0" smtClean="0">
                          <a:solidFill>
                            <a:schemeClr val="tx1"/>
                          </a:solidFill>
                          <a:latin typeface="Glacial Indifference" charset="0"/>
                          <a:ea typeface="Glacial Indifference" charset="0"/>
                          <a:cs typeface="Glacial Indifference" charset="0"/>
                        </a:rPr>
                        <a:t>Gyms Signed Up</a:t>
                      </a:r>
                      <a:endParaRPr lang="en-US" sz="1600" b="1"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220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600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1,200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1,800</a:t>
                      </a:r>
                      <a:endParaRPr lang="en-US" sz="1600" dirty="0">
                        <a:solidFill>
                          <a:schemeClr val="tx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smtClean="0">
                          <a:solidFill>
                            <a:schemeClr val="tx1"/>
                          </a:solidFill>
                          <a:latin typeface="Glacial Indifference" charset="0"/>
                          <a:ea typeface="Glacial Indifference" charset="0"/>
                          <a:cs typeface="Glacial Indifference" charset="0"/>
                        </a:rPr>
                        <a:t>2,400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072020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06"/>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sp>
        <p:nvSpPr>
          <p:cNvPr id="2" name="Rounded Rectangle 1"/>
          <p:cNvSpPr/>
          <p:nvPr/>
        </p:nvSpPr>
        <p:spPr>
          <a:xfrm>
            <a:off x="858416" y="1069815"/>
            <a:ext cx="7434917" cy="3398537"/>
          </a:xfrm>
          <a:prstGeom prst="roundRect">
            <a:avLst>
              <a:gd name="adj" fmla="val 128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27</a:t>
            </a:fld>
            <a:endParaRPr dirty="0">
              <a:solidFill>
                <a:schemeClr val="bg1"/>
              </a:solidFill>
              <a:latin typeface="Montserrat"/>
              <a:ea typeface="Montserrat"/>
              <a:cs typeface="Montserrat"/>
              <a:sym typeface="Montserrat"/>
            </a:endParaRPr>
          </a:p>
        </p:txBody>
      </p:sp>
      <p:sp>
        <p:nvSpPr>
          <p:cNvPr id="51" name="TextBox 50"/>
          <p:cNvSpPr txBox="1"/>
          <p:nvPr/>
        </p:nvSpPr>
        <p:spPr>
          <a:xfrm>
            <a:off x="457200" y="274320"/>
            <a:ext cx="8750805" cy="461665"/>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has a sustainable approach to acquiring customers</a:t>
            </a:r>
            <a:endParaRPr lang="en-US" sz="2400" b="1" dirty="0">
              <a:solidFill>
                <a:schemeClr val="bg1"/>
              </a:solidFill>
              <a:latin typeface="Glacial Indifference" charset="0"/>
              <a:ea typeface="Glacial Indifference" charset="0"/>
              <a:cs typeface="Glacial Indifference" charset="0"/>
            </a:endParaRPr>
          </a:p>
        </p:txBody>
      </p:sp>
      <p:cxnSp>
        <p:nvCxnSpPr>
          <p:cNvPr id="8" name="Straight Connector 7"/>
          <p:cNvCxnSpPr/>
          <p:nvPr/>
        </p:nvCxnSpPr>
        <p:spPr>
          <a:xfrm>
            <a:off x="858416" y="2360645"/>
            <a:ext cx="7427168" cy="0"/>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6165" y="3444006"/>
            <a:ext cx="7427168" cy="0"/>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72000" y="1053348"/>
            <a:ext cx="0" cy="1307297"/>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333382" y="2360645"/>
            <a:ext cx="756" cy="1083361"/>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987142" y="2360645"/>
            <a:ext cx="12442" cy="1083361"/>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72000" y="3444006"/>
            <a:ext cx="0" cy="1024346"/>
          </a:xfrm>
          <a:prstGeom prst="line">
            <a:avLst/>
          </a:prstGeom>
          <a:ln w="15875">
            <a:solidFill>
              <a:srgbClr val="70E4F9"/>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24242" y="1495947"/>
            <a:ext cx="3006538" cy="584775"/>
            <a:chOff x="1124242" y="1495947"/>
            <a:chExt cx="3006538" cy="584775"/>
          </a:xfrm>
        </p:grpSpPr>
        <p:sp>
          <p:nvSpPr>
            <p:cNvPr id="64" name="Rectangle 63"/>
            <p:cNvSpPr/>
            <p:nvPr/>
          </p:nvSpPr>
          <p:spPr>
            <a:xfrm>
              <a:off x="2588161" y="1610284"/>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65" name="Rectangle 64"/>
            <p:cNvSpPr/>
            <p:nvPr/>
          </p:nvSpPr>
          <p:spPr>
            <a:xfrm>
              <a:off x="1124242" y="1495947"/>
              <a:ext cx="1334020" cy="584775"/>
            </a:xfrm>
            <a:prstGeom prst="rect">
              <a:avLst/>
            </a:prstGeom>
            <a:noFill/>
          </p:spPr>
          <p:txBody>
            <a:bodyPr wrap="none">
              <a:spAutoFit/>
            </a:bodyPr>
            <a:lstStyle/>
            <a:p>
              <a:r>
                <a:rPr lang="en" sz="3200" dirty="0">
                  <a:solidFill>
                    <a:schemeClr val="bg1"/>
                  </a:solidFill>
                  <a:latin typeface="Glacial Indifference" charset="0"/>
                  <a:ea typeface="Glacial Indifference" charset="0"/>
                  <a:cs typeface="Glacial Indifference" charset="0"/>
                  <a:sym typeface="Montserrat Medium"/>
                </a:rPr>
                <a:t>Digital</a:t>
              </a:r>
              <a:endParaRPr lang="en-US" sz="3200" dirty="0">
                <a:solidFill>
                  <a:schemeClr val="bg1"/>
                </a:solidFill>
                <a:latin typeface="Glacial Indifference" charset="0"/>
                <a:ea typeface="Glacial Indifference" charset="0"/>
                <a:cs typeface="Glacial Indifference" charset="0"/>
              </a:endParaRPr>
            </a:p>
          </p:txBody>
        </p:sp>
      </p:grpSp>
      <p:grpSp>
        <p:nvGrpSpPr>
          <p:cNvPr id="84" name="Group 83"/>
          <p:cNvGrpSpPr/>
          <p:nvPr/>
        </p:nvGrpSpPr>
        <p:grpSpPr>
          <a:xfrm>
            <a:off x="5591666" y="3510846"/>
            <a:ext cx="1542619" cy="849767"/>
            <a:chOff x="1943899" y="1283718"/>
            <a:chExt cx="1542619" cy="849767"/>
          </a:xfrm>
        </p:grpSpPr>
        <p:sp>
          <p:nvSpPr>
            <p:cNvPr id="85" name="Rectangle 84"/>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86" name="Rectangle 85"/>
            <p:cNvSpPr/>
            <p:nvPr/>
          </p:nvSpPr>
          <p:spPr>
            <a:xfrm>
              <a:off x="2139932" y="1283718"/>
              <a:ext cx="109837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Offline</a:t>
              </a:r>
              <a:endParaRPr lang="en-US" sz="2400" dirty="0">
                <a:solidFill>
                  <a:schemeClr val="bg1"/>
                </a:solidFill>
                <a:latin typeface="Glacial Indifference" charset="0"/>
                <a:ea typeface="Glacial Indifference" charset="0"/>
                <a:cs typeface="Glacial Indifference" charset="0"/>
              </a:endParaRPr>
            </a:p>
          </p:txBody>
        </p:sp>
      </p:grpSp>
      <p:grpSp>
        <p:nvGrpSpPr>
          <p:cNvPr id="87" name="Group 86"/>
          <p:cNvGrpSpPr/>
          <p:nvPr/>
        </p:nvGrpSpPr>
        <p:grpSpPr>
          <a:xfrm>
            <a:off x="5019242" y="1520510"/>
            <a:ext cx="2329801" cy="584775"/>
            <a:chOff x="1124242" y="1495947"/>
            <a:chExt cx="2329801" cy="584775"/>
          </a:xfrm>
        </p:grpSpPr>
        <p:sp>
          <p:nvSpPr>
            <p:cNvPr id="88" name="Rectangle 87"/>
            <p:cNvSpPr/>
            <p:nvPr/>
          </p:nvSpPr>
          <p:spPr>
            <a:xfrm>
              <a:off x="1911424" y="1607703"/>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94" name="Rectangle 93"/>
            <p:cNvSpPr/>
            <p:nvPr/>
          </p:nvSpPr>
          <p:spPr>
            <a:xfrm>
              <a:off x="1124242" y="1495947"/>
              <a:ext cx="623889" cy="584775"/>
            </a:xfrm>
            <a:prstGeom prst="rect">
              <a:avLst/>
            </a:prstGeom>
            <a:noFill/>
          </p:spPr>
          <p:txBody>
            <a:bodyPr wrap="none">
              <a:spAutoFit/>
            </a:bodyPr>
            <a:lstStyle/>
            <a:p>
              <a:r>
                <a:rPr lang="en-US" sz="3200" dirty="0" smtClean="0">
                  <a:solidFill>
                    <a:schemeClr val="bg1"/>
                  </a:solidFill>
                  <a:latin typeface="Glacial Indifference" charset="0"/>
                  <a:ea typeface="Glacial Indifference" charset="0"/>
                  <a:cs typeface="Glacial Indifference" charset="0"/>
                  <a:sym typeface="Montserrat Medium"/>
                </a:rPr>
                <a:t>PR</a:t>
              </a:r>
              <a:endParaRPr lang="en-US" sz="3200" dirty="0">
                <a:solidFill>
                  <a:schemeClr val="bg1"/>
                </a:solidFill>
                <a:latin typeface="Glacial Indifference" charset="0"/>
                <a:ea typeface="Glacial Indifference" charset="0"/>
                <a:cs typeface="Glacial Indifference" charset="0"/>
              </a:endParaRPr>
            </a:p>
          </p:txBody>
        </p:sp>
      </p:grpSp>
      <p:grpSp>
        <p:nvGrpSpPr>
          <p:cNvPr id="99" name="Group 98"/>
          <p:cNvGrpSpPr/>
          <p:nvPr/>
        </p:nvGrpSpPr>
        <p:grpSpPr>
          <a:xfrm>
            <a:off x="1915206" y="3520332"/>
            <a:ext cx="1790876" cy="849767"/>
            <a:chOff x="1793684" y="1283718"/>
            <a:chExt cx="1790876" cy="849767"/>
          </a:xfrm>
        </p:grpSpPr>
        <p:sp>
          <p:nvSpPr>
            <p:cNvPr id="100" name="Rectangle 99"/>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01" name="Rectangle 100"/>
            <p:cNvSpPr/>
            <p:nvPr/>
          </p:nvSpPr>
          <p:spPr>
            <a:xfrm>
              <a:off x="1793684" y="1283718"/>
              <a:ext cx="1790876"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Partnerships</a:t>
              </a:r>
              <a:endParaRPr lang="en-US" sz="2400" dirty="0">
                <a:solidFill>
                  <a:schemeClr val="bg1"/>
                </a:solidFill>
                <a:latin typeface="Glacial Indifference" charset="0"/>
                <a:ea typeface="Glacial Indifference" charset="0"/>
                <a:cs typeface="Glacial Indifference" charset="0"/>
              </a:endParaRPr>
            </a:p>
          </p:txBody>
        </p:sp>
      </p:grpSp>
      <p:grpSp>
        <p:nvGrpSpPr>
          <p:cNvPr id="106" name="Group 105"/>
          <p:cNvGrpSpPr/>
          <p:nvPr/>
        </p:nvGrpSpPr>
        <p:grpSpPr>
          <a:xfrm>
            <a:off x="1149580" y="2467924"/>
            <a:ext cx="1915910" cy="849767"/>
            <a:chOff x="1731168" y="1283718"/>
            <a:chExt cx="1915910" cy="849767"/>
          </a:xfrm>
        </p:grpSpPr>
        <p:sp>
          <p:nvSpPr>
            <p:cNvPr id="116" name="Rectangle 11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smtClean="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1" name="Rectangle 120"/>
            <p:cNvSpPr/>
            <p:nvPr/>
          </p:nvSpPr>
          <p:spPr>
            <a:xfrm>
              <a:off x="1731168" y="1283718"/>
              <a:ext cx="1915910"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Social Media</a:t>
              </a:r>
              <a:endParaRPr lang="en-US" sz="2400" dirty="0">
                <a:solidFill>
                  <a:schemeClr val="bg1"/>
                </a:solidFill>
                <a:latin typeface="Glacial Indifference" charset="0"/>
                <a:ea typeface="Glacial Indifference" charset="0"/>
                <a:cs typeface="Glacial Indifference" charset="0"/>
              </a:endParaRPr>
            </a:p>
          </p:txBody>
        </p:sp>
      </p:grpSp>
      <p:grpSp>
        <p:nvGrpSpPr>
          <p:cNvPr id="122" name="Group 121"/>
          <p:cNvGrpSpPr/>
          <p:nvPr/>
        </p:nvGrpSpPr>
        <p:grpSpPr>
          <a:xfrm>
            <a:off x="3945168" y="2467924"/>
            <a:ext cx="1542619" cy="849767"/>
            <a:chOff x="1943899" y="1283718"/>
            <a:chExt cx="1542619" cy="849767"/>
          </a:xfrm>
        </p:grpSpPr>
        <p:sp>
          <p:nvSpPr>
            <p:cNvPr id="123" name="Rectangle 122"/>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4" name="Rectangle 123"/>
            <p:cNvSpPr/>
            <p:nvPr/>
          </p:nvSpPr>
          <p:spPr>
            <a:xfrm>
              <a:off x="1945168" y="1283718"/>
              <a:ext cx="148790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Influencer</a:t>
              </a:r>
              <a:endParaRPr lang="en-US" sz="2400" dirty="0">
                <a:solidFill>
                  <a:schemeClr val="bg1"/>
                </a:solidFill>
                <a:latin typeface="Glacial Indifference" charset="0"/>
                <a:ea typeface="Glacial Indifference" charset="0"/>
                <a:cs typeface="Glacial Indifference" charset="0"/>
              </a:endParaRPr>
            </a:p>
          </p:txBody>
        </p:sp>
      </p:grpSp>
      <p:grpSp>
        <p:nvGrpSpPr>
          <p:cNvPr id="125" name="Group 124"/>
          <p:cNvGrpSpPr/>
          <p:nvPr/>
        </p:nvGrpSpPr>
        <p:grpSpPr>
          <a:xfrm>
            <a:off x="6388411" y="2482779"/>
            <a:ext cx="1542619" cy="849767"/>
            <a:chOff x="1943899" y="1283718"/>
            <a:chExt cx="1542619" cy="849767"/>
          </a:xfrm>
        </p:grpSpPr>
        <p:sp>
          <p:nvSpPr>
            <p:cNvPr id="126" name="Rectangle 12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7" name="Rectangle 126"/>
            <p:cNvSpPr/>
            <p:nvPr/>
          </p:nvSpPr>
          <p:spPr>
            <a:xfrm>
              <a:off x="2238516" y="1283718"/>
              <a:ext cx="901209"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Email</a:t>
              </a:r>
              <a:endParaRPr lang="en-US" sz="2400" dirty="0">
                <a:solidFill>
                  <a:schemeClr val="bg1"/>
                </a:solidFill>
                <a:latin typeface="Glacial Indifference" charset="0"/>
                <a:ea typeface="Glacial Indifference" charset="0"/>
                <a:cs typeface="Glacial Indifference" charset="0"/>
              </a:endParaRPr>
            </a:p>
          </p:txBody>
        </p:sp>
      </p:grpSp>
      <p:pic>
        <p:nvPicPr>
          <p:cNvPr id="35" name="Picture 34"/>
          <p:cNvPicPr>
            <a:picLocks noChangeAspect="1"/>
          </p:cNvPicPr>
          <p:nvPr/>
        </p:nvPicPr>
        <p:blipFill>
          <a:blip r:embed="rId4"/>
          <a:stretch>
            <a:fillRect/>
          </a:stretch>
        </p:blipFill>
        <p:spPr>
          <a:xfrm>
            <a:off x="175015" y="137160"/>
            <a:ext cx="886166" cy="98845"/>
          </a:xfrm>
          <a:prstGeom prst="rect">
            <a:avLst/>
          </a:prstGeom>
        </p:spPr>
      </p:pic>
      <p:sp>
        <p:nvSpPr>
          <p:cNvPr id="37" name="TextBox 36"/>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4064396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pic>
        <p:nvPicPr>
          <p:cNvPr id="60" name="Picture 59"/>
          <p:cNvPicPr>
            <a:picLocks noChangeAspect="1"/>
          </p:cNvPicPr>
          <p:nvPr/>
        </p:nvPicPr>
        <p:blipFill rotWithShape="1">
          <a:blip r:embed="rId3"/>
          <a:srcRect t="10709" r="642" b="6352"/>
          <a:stretch/>
        </p:blipFill>
        <p:spPr>
          <a:xfrm flipH="1">
            <a:off x="0" y="0"/>
            <a:ext cx="9159498" cy="5126182"/>
          </a:xfrm>
          <a:prstGeom prst="rect">
            <a:avLst/>
          </a:prstGeom>
        </p:spPr>
      </p:pic>
      <p:graphicFrame>
        <p:nvGraphicFramePr>
          <p:cNvPr id="9" name="Chart 8"/>
          <p:cNvGraphicFramePr/>
          <p:nvPr>
            <p:extLst>
              <p:ext uri="{D42A27DB-BD31-4B8C-83A1-F6EECF244321}">
                <p14:modId xmlns:p14="http://schemas.microsoft.com/office/powerpoint/2010/main" val="1882384622"/>
              </p:ext>
            </p:extLst>
          </p:nvPr>
        </p:nvGraphicFramePr>
        <p:xfrm>
          <a:off x="74696" y="836197"/>
          <a:ext cx="9330233" cy="3438322"/>
        </p:xfrm>
        <a:graphic>
          <a:graphicData uri="http://schemas.openxmlformats.org/drawingml/2006/chart">
            <c:chart xmlns:c="http://schemas.openxmlformats.org/drawingml/2006/chart" xmlns:r="http://schemas.openxmlformats.org/officeDocument/2006/relationships" r:id="rId4"/>
          </a:graphicData>
        </a:graphic>
      </p:graphicFrame>
      <p:sp>
        <p:nvSpPr>
          <p:cNvPr id="38"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29</a:t>
            </a:fld>
            <a:endParaRPr dirty="0">
              <a:solidFill>
                <a:schemeClr val="tx1"/>
              </a:solidFill>
              <a:latin typeface="Montserrat"/>
              <a:ea typeface="Montserrat"/>
              <a:cs typeface="Montserrat"/>
              <a:sym typeface="Montserrat"/>
            </a:endParaRPr>
          </a:p>
        </p:txBody>
      </p:sp>
      <p:sp>
        <p:nvSpPr>
          <p:cNvPr id="39"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40" name="TextBox 39"/>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41" name="Picture 40"/>
          <p:cNvPicPr>
            <a:picLocks noChangeAspect="1"/>
          </p:cNvPicPr>
          <p:nvPr/>
        </p:nvPicPr>
        <p:blipFill>
          <a:blip r:embed="rId5"/>
          <a:stretch>
            <a:fillRect/>
          </a:stretch>
        </p:blipFill>
        <p:spPr>
          <a:xfrm>
            <a:off x="173737" y="137160"/>
            <a:ext cx="883919" cy="100584"/>
          </a:xfrm>
          <a:prstGeom prst="rect">
            <a:avLst/>
          </a:prstGeom>
        </p:spPr>
      </p:pic>
      <p:sp>
        <p:nvSpPr>
          <p:cNvPr id="48" name="TextBox 47"/>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pic>
        <p:nvPicPr>
          <p:cNvPr id="57" name="Shape 356" descr="Image result for crossfit logo"/>
          <p:cNvPicPr preferRelativeResize="0"/>
          <p:nvPr/>
        </p:nvPicPr>
        <p:blipFill>
          <a:blip r:embed="rId6">
            <a:alphaModFix/>
          </a:blip>
          <a:stretch>
            <a:fillRect/>
          </a:stretch>
        </p:blipFill>
        <p:spPr>
          <a:xfrm>
            <a:off x="840392" y="4178942"/>
            <a:ext cx="738984" cy="193538"/>
          </a:xfrm>
          <a:prstGeom prst="rect">
            <a:avLst/>
          </a:prstGeom>
          <a:noFill/>
          <a:ln>
            <a:noFill/>
          </a:ln>
        </p:spPr>
      </p:pic>
      <p:grpSp>
        <p:nvGrpSpPr>
          <p:cNvPr id="8" name="Group 7"/>
          <p:cNvGrpSpPr/>
          <p:nvPr/>
        </p:nvGrpSpPr>
        <p:grpSpPr>
          <a:xfrm>
            <a:off x="5195963" y="4441115"/>
            <a:ext cx="831466" cy="605815"/>
            <a:chOff x="5366153" y="1906480"/>
            <a:chExt cx="831466" cy="605815"/>
          </a:xfrm>
        </p:grpSpPr>
        <p:pic>
          <p:nvPicPr>
            <p:cNvPr id="49" name="Shape 348"/>
            <p:cNvPicPr preferRelativeResize="0"/>
            <p:nvPr/>
          </p:nvPicPr>
          <p:blipFill>
            <a:blip r:embed="rId7">
              <a:alphaModFix/>
            </a:blip>
            <a:stretch>
              <a:fillRect/>
            </a:stretch>
          </p:blipFill>
          <p:spPr>
            <a:xfrm>
              <a:off x="5366153" y="2072531"/>
              <a:ext cx="439764" cy="439764"/>
            </a:xfrm>
            <a:prstGeom prst="rect">
              <a:avLst/>
            </a:prstGeom>
            <a:noFill/>
            <a:ln>
              <a:noFill/>
            </a:ln>
          </p:spPr>
        </p:pic>
        <p:pic>
          <p:nvPicPr>
            <p:cNvPr id="58" name="Shape 363"/>
            <p:cNvPicPr preferRelativeResize="0"/>
            <p:nvPr/>
          </p:nvPicPr>
          <p:blipFill>
            <a:blip r:embed="rId8">
              <a:alphaModFix/>
            </a:blip>
            <a:stretch>
              <a:fillRect/>
            </a:stretch>
          </p:blipFill>
          <p:spPr>
            <a:xfrm>
              <a:off x="5943191" y="1906480"/>
              <a:ext cx="254428" cy="242315"/>
            </a:xfrm>
            <a:prstGeom prst="rect">
              <a:avLst/>
            </a:prstGeom>
            <a:noFill/>
            <a:ln>
              <a:noFill/>
            </a:ln>
          </p:spPr>
        </p:pic>
      </p:grpSp>
      <p:grpSp>
        <p:nvGrpSpPr>
          <p:cNvPr id="7" name="Group 6"/>
          <p:cNvGrpSpPr/>
          <p:nvPr/>
        </p:nvGrpSpPr>
        <p:grpSpPr>
          <a:xfrm>
            <a:off x="1920881" y="4029011"/>
            <a:ext cx="2240592" cy="931598"/>
            <a:chOff x="2287298" y="1944215"/>
            <a:chExt cx="2240592" cy="931598"/>
          </a:xfrm>
        </p:grpSpPr>
        <p:pic>
          <p:nvPicPr>
            <p:cNvPr id="50" name="Shape 349" descr="Image result for classpass logo"/>
            <p:cNvPicPr preferRelativeResize="0"/>
            <p:nvPr/>
          </p:nvPicPr>
          <p:blipFill>
            <a:blip r:embed="rId9">
              <a:alphaModFix/>
            </a:blip>
            <a:stretch>
              <a:fillRect/>
            </a:stretch>
          </p:blipFill>
          <p:spPr>
            <a:xfrm>
              <a:off x="3671365" y="1967394"/>
              <a:ext cx="856525" cy="242314"/>
            </a:xfrm>
            <a:prstGeom prst="rect">
              <a:avLst/>
            </a:prstGeom>
            <a:noFill/>
            <a:ln>
              <a:noFill/>
            </a:ln>
          </p:spPr>
        </p:pic>
        <p:pic>
          <p:nvPicPr>
            <p:cNvPr id="52" name="Shape 351" descr="Image result for peloton logo"/>
            <p:cNvPicPr preferRelativeResize="0"/>
            <p:nvPr/>
          </p:nvPicPr>
          <p:blipFill>
            <a:blip r:embed="rId10">
              <a:alphaModFix/>
            </a:blip>
            <a:stretch>
              <a:fillRect/>
            </a:stretch>
          </p:blipFill>
          <p:spPr>
            <a:xfrm>
              <a:off x="2494160" y="2493057"/>
              <a:ext cx="382756" cy="382756"/>
            </a:xfrm>
            <a:prstGeom prst="rect">
              <a:avLst/>
            </a:prstGeom>
            <a:noFill/>
            <a:ln>
              <a:noFill/>
            </a:ln>
          </p:spPr>
        </p:pic>
        <p:pic>
          <p:nvPicPr>
            <p:cNvPr id="54" name="Shape 353" descr="Image result for soulcycle logo"/>
            <p:cNvPicPr preferRelativeResize="0"/>
            <p:nvPr/>
          </p:nvPicPr>
          <p:blipFill>
            <a:blip r:embed="rId11">
              <a:alphaModFix/>
            </a:blip>
            <a:stretch>
              <a:fillRect/>
            </a:stretch>
          </p:blipFill>
          <p:spPr>
            <a:xfrm>
              <a:off x="2287298" y="2197166"/>
              <a:ext cx="547940" cy="365296"/>
            </a:xfrm>
            <a:prstGeom prst="rect">
              <a:avLst/>
            </a:prstGeom>
            <a:noFill/>
            <a:ln>
              <a:noFill/>
            </a:ln>
          </p:spPr>
        </p:pic>
        <p:pic>
          <p:nvPicPr>
            <p:cNvPr id="55" name="Shape 354" descr="Image result for orange theory logo"/>
            <p:cNvPicPr preferRelativeResize="0"/>
            <p:nvPr/>
          </p:nvPicPr>
          <p:blipFill>
            <a:blip r:embed="rId12">
              <a:alphaModFix/>
            </a:blip>
            <a:stretch>
              <a:fillRect/>
            </a:stretch>
          </p:blipFill>
          <p:spPr>
            <a:xfrm>
              <a:off x="2930396" y="2580396"/>
              <a:ext cx="740969" cy="207710"/>
            </a:xfrm>
            <a:prstGeom prst="rect">
              <a:avLst/>
            </a:prstGeom>
            <a:noFill/>
            <a:ln>
              <a:noFill/>
            </a:ln>
          </p:spPr>
        </p:pic>
        <p:pic>
          <p:nvPicPr>
            <p:cNvPr id="56" name="Shape 355" descr="Image result for barrys bootcamp logo"/>
            <p:cNvPicPr preferRelativeResize="0"/>
            <p:nvPr/>
          </p:nvPicPr>
          <p:blipFill>
            <a:blip r:embed="rId13">
              <a:alphaModFix/>
            </a:blip>
            <a:stretch>
              <a:fillRect/>
            </a:stretch>
          </p:blipFill>
          <p:spPr>
            <a:xfrm>
              <a:off x="2794624" y="2286591"/>
              <a:ext cx="718675" cy="240098"/>
            </a:xfrm>
            <a:prstGeom prst="rect">
              <a:avLst/>
            </a:prstGeom>
            <a:noFill/>
            <a:ln>
              <a:noFill/>
            </a:ln>
          </p:spPr>
        </p:pic>
        <p:pic>
          <p:nvPicPr>
            <p:cNvPr id="62" name="Shape 367"/>
            <p:cNvPicPr preferRelativeResize="0"/>
            <p:nvPr/>
          </p:nvPicPr>
          <p:blipFill rotWithShape="1">
            <a:blip r:embed="rId14">
              <a:alphaModFix/>
            </a:blip>
            <a:srcRect l="11948"/>
            <a:stretch/>
          </p:blipFill>
          <p:spPr>
            <a:xfrm>
              <a:off x="3788058" y="2363751"/>
              <a:ext cx="695964" cy="325876"/>
            </a:xfrm>
            <a:prstGeom prst="rect">
              <a:avLst/>
            </a:prstGeom>
            <a:noFill/>
            <a:ln>
              <a:noFill/>
            </a:ln>
          </p:spPr>
        </p:pic>
        <p:pic>
          <p:nvPicPr>
            <p:cNvPr id="51" name="Shape 350" descr="Image result for fit reserve logo"/>
            <p:cNvPicPr preferRelativeResize="0"/>
            <p:nvPr/>
          </p:nvPicPr>
          <p:blipFill>
            <a:blip r:embed="rId15">
              <a:alphaModFix/>
            </a:blip>
            <a:stretch>
              <a:fillRect/>
            </a:stretch>
          </p:blipFill>
          <p:spPr>
            <a:xfrm>
              <a:off x="2730137" y="1944215"/>
              <a:ext cx="847648" cy="288672"/>
            </a:xfrm>
            <a:prstGeom prst="rect">
              <a:avLst/>
            </a:prstGeom>
            <a:noFill/>
            <a:ln>
              <a:noFill/>
            </a:ln>
          </p:spPr>
        </p:pic>
      </p:grpSp>
      <p:grpSp>
        <p:nvGrpSpPr>
          <p:cNvPr id="6" name="Group 5"/>
          <p:cNvGrpSpPr/>
          <p:nvPr/>
        </p:nvGrpSpPr>
        <p:grpSpPr>
          <a:xfrm>
            <a:off x="4659037" y="3959428"/>
            <a:ext cx="1323447" cy="1145774"/>
            <a:chOff x="5161244" y="3046576"/>
            <a:chExt cx="1323447" cy="1145774"/>
          </a:xfrm>
        </p:grpSpPr>
        <p:pic>
          <p:nvPicPr>
            <p:cNvPr id="53" name="Shape 352" descr="Image result for daily burn logo"/>
            <p:cNvPicPr preferRelativeResize="0"/>
            <p:nvPr/>
          </p:nvPicPr>
          <p:blipFill>
            <a:blip r:embed="rId16">
              <a:alphaModFix/>
            </a:blip>
            <a:stretch>
              <a:fillRect/>
            </a:stretch>
          </p:blipFill>
          <p:spPr>
            <a:xfrm>
              <a:off x="5755900" y="3046576"/>
              <a:ext cx="728791" cy="382756"/>
            </a:xfrm>
            <a:prstGeom prst="rect">
              <a:avLst/>
            </a:prstGeom>
            <a:noFill/>
            <a:ln>
              <a:noFill/>
            </a:ln>
          </p:spPr>
        </p:pic>
        <p:pic>
          <p:nvPicPr>
            <p:cNvPr id="64" name="Picture 63" descr="original.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61244" y="3758792"/>
              <a:ext cx="450060" cy="433558"/>
            </a:xfrm>
            <a:prstGeom prst="rect">
              <a:avLst/>
            </a:prstGeom>
            <a:noFill/>
          </p:spPr>
        </p:pic>
        <p:pic>
          <p:nvPicPr>
            <p:cNvPr id="59" name="Shape 364"/>
            <p:cNvPicPr preferRelativeResize="0"/>
            <p:nvPr/>
          </p:nvPicPr>
          <p:blipFill>
            <a:blip r:embed="rId18">
              <a:alphaModFix/>
            </a:blip>
            <a:stretch>
              <a:fillRect/>
            </a:stretch>
          </p:blipFill>
          <p:spPr>
            <a:xfrm>
              <a:off x="5184695" y="3181436"/>
              <a:ext cx="337800" cy="412681"/>
            </a:xfrm>
            <a:prstGeom prst="rect">
              <a:avLst/>
            </a:prstGeom>
            <a:noFill/>
            <a:ln>
              <a:noFill/>
            </a:ln>
          </p:spPr>
        </p:pic>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2309" y="3167057"/>
              <a:ext cx="606792" cy="606792"/>
            </a:xfrm>
            <a:prstGeom prst="rect">
              <a:avLst/>
            </a:prstGeom>
          </p:spPr>
        </p:pic>
      </p:grpSp>
      <p:pic>
        <p:nvPicPr>
          <p:cNvPr id="61" name="Picture 6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74706" y="4277004"/>
            <a:ext cx="1616644" cy="180968"/>
          </a:xfrm>
          <a:prstGeom prst="rect">
            <a:avLst/>
          </a:prstGeom>
          <a:solidFill>
            <a:schemeClr val="tx1"/>
          </a:solidFill>
        </p:spPr>
      </p:pic>
      <p:sp>
        <p:nvSpPr>
          <p:cNvPr id="10" name="Rectangle 9"/>
          <p:cNvSpPr/>
          <p:nvPr/>
        </p:nvSpPr>
        <p:spPr>
          <a:xfrm>
            <a:off x="590949" y="4052190"/>
            <a:ext cx="1182279" cy="836233"/>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3" name="Rectangle 62"/>
          <p:cNvSpPr/>
          <p:nvPr/>
        </p:nvSpPr>
        <p:spPr>
          <a:xfrm>
            <a:off x="1954296" y="3998473"/>
            <a:ext cx="2409151" cy="1048457"/>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6" name="Rectangle 65"/>
          <p:cNvSpPr/>
          <p:nvPr/>
        </p:nvSpPr>
        <p:spPr>
          <a:xfrm>
            <a:off x="4536555" y="4021005"/>
            <a:ext cx="1661400" cy="1017339"/>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7" name="Rectangle 66"/>
          <p:cNvSpPr/>
          <p:nvPr/>
        </p:nvSpPr>
        <p:spPr>
          <a:xfrm>
            <a:off x="6368852" y="4125301"/>
            <a:ext cx="1915932" cy="521957"/>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5623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09" r="642" b="6352"/>
          <a:stretch/>
        </p:blipFill>
        <p:spPr>
          <a:xfrm flipH="1">
            <a:off x="0" y="0"/>
            <a:ext cx="9159498" cy="5126182"/>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29</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4"/>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4" name="Group 3"/>
          <p:cNvGrpSpPr/>
          <p:nvPr/>
        </p:nvGrpSpPr>
        <p:grpSpPr>
          <a:xfrm>
            <a:off x="2705801" y="946034"/>
            <a:ext cx="7620000" cy="3514887"/>
            <a:chOff x="959862" y="1494618"/>
            <a:chExt cx="7620000" cy="3514887"/>
          </a:xfrm>
        </p:grpSpPr>
        <p:graphicFrame>
          <p:nvGraphicFramePr>
            <p:cNvPr id="35" name="Diagram 34"/>
            <p:cNvGraphicFramePr/>
            <p:nvPr>
              <p:extLst>
                <p:ext uri="{D42A27DB-BD31-4B8C-83A1-F6EECF244321}">
                  <p14:modId xmlns:p14="http://schemas.microsoft.com/office/powerpoint/2010/main" val="1977118159"/>
                </p:ext>
              </p:extLst>
            </p:nvPr>
          </p:nvGraphicFramePr>
          <p:xfrm>
            <a:off x="959862" y="1494618"/>
            <a:ext cx="7620000" cy="35148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6" name="Shape 356" descr="Image result for crossfit logo"/>
            <p:cNvPicPr preferRelativeResize="0"/>
            <p:nvPr/>
          </p:nvPicPr>
          <p:blipFill>
            <a:blip r:embed="rId10">
              <a:alphaModFix/>
            </a:blip>
            <a:stretch>
              <a:fillRect/>
            </a:stretch>
          </p:blipFill>
          <p:spPr>
            <a:xfrm>
              <a:off x="5500913" y="4219485"/>
              <a:ext cx="738984" cy="167388"/>
            </a:xfrm>
            <a:prstGeom prst="rect">
              <a:avLst/>
            </a:prstGeom>
            <a:noFill/>
            <a:ln>
              <a:noFill/>
            </a:ln>
          </p:spPr>
        </p:pic>
        <p:grpSp>
          <p:nvGrpSpPr>
            <p:cNvPr id="37" name="Group 36"/>
            <p:cNvGrpSpPr/>
            <p:nvPr/>
          </p:nvGrpSpPr>
          <p:grpSpPr>
            <a:xfrm>
              <a:off x="5737552" y="3407671"/>
              <a:ext cx="831466" cy="523959"/>
              <a:chOff x="5366153" y="1906480"/>
              <a:chExt cx="831466" cy="605815"/>
            </a:xfrm>
          </p:grpSpPr>
          <p:pic>
            <p:nvPicPr>
              <p:cNvPr id="71" name="Shape 348"/>
              <p:cNvPicPr preferRelativeResize="0"/>
              <p:nvPr/>
            </p:nvPicPr>
            <p:blipFill>
              <a:blip r:embed="rId11">
                <a:alphaModFix/>
              </a:blip>
              <a:stretch>
                <a:fillRect/>
              </a:stretch>
            </p:blipFill>
            <p:spPr>
              <a:xfrm>
                <a:off x="5366153" y="2072531"/>
                <a:ext cx="439764" cy="439764"/>
              </a:xfrm>
              <a:prstGeom prst="rect">
                <a:avLst/>
              </a:prstGeom>
              <a:noFill/>
              <a:ln>
                <a:noFill/>
              </a:ln>
            </p:spPr>
          </p:pic>
          <p:pic>
            <p:nvPicPr>
              <p:cNvPr id="72" name="Shape 363"/>
              <p:cNvPicPr preferRelativeResize="0"/>
              <p:nvPr/>
            </p:nvPicPr>
            <p:blipFill>
              <a:blip r:embed="rId12">
                <a:alphaModFix/>
              </a:blip>
              <a:stretch>
                <a:fillRect/>
              </a:stretch>
            </p:blipFill>
            <p:spPr>
              <a:xfrm>
                <a:off x="5943191" y="1906480"/>
                <a:ext cx="254428" cy="242315"/>
              </a:xfrm>
              <a:prstGeom prst="rect">
                <a:avLst/>
              </a:prstGeom>
              <a:noFill/>
              <a:ln>
                <a:noFill/>
              </a:ln>
            </p:spPr>
          </p:pic>
        </p:grpSp>
        <p:grpSp>
          <p:nvGrpSpPr>
            <p:cNvPr id="38" name="Group 37"/>
            <p:cNvGrpSpPr/>
            <p:nvPr/>
          </p:nvGrpSpPr>
          <p:grpSpPr>
            <a:xfrm>
              <a:off x="1959353" y="1890774"/>
              <a:ext cx="1719827" cy="2670789"/>
              <a:chOff x="2732331" y="1545875"/>
              <a:chExt cx="1341224" cy="2390612"/>
            </a:xfrm>
          </p:grpSpPr>
          <p:pic>
            <p:nvPicPr>
              <p:cNvPr id="63" name="Shape 349" descr="Image result for classpass logo"/>
              <p:cNvPicPr preferRelativeResize="0"/>
              <p:nvPr/>
            </p:nvPicPr>
            <p:blipFill>
              <a:blip r:embed="rId13">
                <a:alphaModFix/>
              </a:blip>
              <a:stretch>
                <a:fillRect/>
              </a:stretch>
            </p:blipFill>
            <p:spPr>
              <a:xfrm>
                <a:off x="3006300" y="3694173"/>
                <a:ext cx="856525" cy="242314"/>
              </a:xfrm>
              <a:prstGeom prst="rect">
                <a:avLst/>
              </a:prstGeom>
              <a:noFill/>
              <a:ln>
                <a:noFill/>
              </a:ln>
            </p:spPr>
          </p:pic>
          <p:pic>
            <p:nvPicPr>
              <p:cNvPr id="65" name="Shape 351" descr="Image result for peloton logo"/>
              <p:cNvPicPr preferRelativeResize="0"/>
              <p:nvPr/>
            </p:nvPicPr>
            <p:blipFill>
              <a:blip r:embed="rId14">
                <a:alphaModFix/>
              </a:blip>
              <a:stretch>
                <a:fillRect/>
              </a:stretch>
            </p:blipFill>
            <p:spPr>
              <a:xfrm>
                <a:off x="3088892" y="2594373"/>
                <a:ext cx="382756" cy="382756"/>
              </a:xfrm>
              <a:prstGeom prst="rect">
                <a:avLst/>
              </a:prstGeom>
              <a:noFill/>
              <a:ln>
                <a:noFill/>
              </a:ln>
            </p:spPr>
          </p:pic>
          <p:pic>
            <p:nvPicPr>
              <p:cNvPr id="66" name="Shape 353" descr="Image result for soulcycle logo"/>
              <p:cNvPicPr preferRelativeResize="0"/>
              <p:nvPr/>
            </p:nvPicPr>
            <p:blipFill>
              <a:blip r:embed="rId15">
                <a:alphaModFix/>
              </a:blip>
              <a:stretch>
                <a:fillRect/>
              </a:stretch>
            </p:blipFill>
            <p:spPr>
              <a:xfrm>
                <a:off x="2732331" y="2286890"/>
                <a:ext cx="547940" cy="365296"/>
              </a:xfrm>
              <a:prstGeom prst="rect">
                <a:avLst/>
              </a:prstGeom>
              <a:noFill/>
              <a:ln>
                <a:noFill/>
              </a:ln>
            </p:spPr>
          </p:pic>
          <p:pic>
            <p:nvPicPr>
              <p:cNvPr id="67" name="Shape 354" descr="Image result for orange theory logo"/>
              <p:cNvPicPr preferRelativeResize="0"/>
              <p:nvPr/>
            </p:nvPicPr>
            <p:blipFill>
              <a:blip r:embed="rId16">
                <a:alphaModFix/>
              </a:blip>
              <a:stretch>
                <a:fillRect/>
              </a:stretch>
            </p:blipFill>
            <p:spPr>
              <a:xfrm>
                <a:off x="2897533" y="2979463"/>
                <a:ext cx="740969" cy="207710"/>
              </a:xfrm>
              <a:prstGeom prst="rect">
                <a:avLst/>
              </a:prstGeom>
              <a:noFill/>
              <a:ln>
                <a:noFill/>
              </a:ln>
            </p:spPr>
          </p:pic>
          <p:pic>
            <p:nvPicPr>
              <p:cNvPr id="68" name="Shape 355" descr="Image result for barrys bootcamp logo"/>
              <p:cNvPicPr preferRelativeResize="0"/>
              <p:nvPr/>
            </p:nvPicPr>
            <p:blipFill>
              <a:blip r:embed="rId17">
                <a:alphaModFix/>
              </a:blip>
              <a:stretch>
                <a:fillRect/>
              </a:stretch>
            </p:blipFill>
            <p:spPr>
              <a:xfrm>
                <a:off x="2930396" y="1974433"/>
                <a:ext cx="718675" cy="240098"/>
              </a:xfrm>
              <a:prstGeom prst="rect">
                <a:avLst/>
              </a:prstGeom>
              <a:noFill/>
              <a:ln>
                <a:noFill/>
              </a:ln>
            </p:spPr>
          </p:pic>
          <p:pic>
            <p:nvPicPr>
              <p:cNvPr id="69" name="Shape 367"/>
              <p:cNvPicPr preferRelativeResize="0"/>
              <p:nvPr/>
            </p:nvPicPr>
            <p:blipFill rotWithShape="1">
              <a:blip r:embed="rId18">
                <a:alphaModFix/>
              </a:blip>
              <a:srcRect l="11948"/>
              <a:stretch/>
            </p:blipFill>
            <p:spPr>
              <a:xfrm>
                <a:off x="2906135" y="3230630"/>
                <a:ext cx="695964" cy="325876"/>
              </a:xfrm>
              <a:prstGeom prst="rect">
                <a:avLst/>
              </a:prstGeom>
              <a:noFill/>
              <a:ln>
                <a:noFill/>
              </a:ln>
            </p:spPr>
          </p:pic>
          <p:pic>
            <p:nvPicPr>
              <p:cNvPr id="70" name="Shape 350" descr="Image result for fit reserve logo"/>
              <p:cNvPicPr preferRelativeResize="0"/>
              <p:nvPr/>
            </p:nvPicPr>
            <p:blipFill>
              <a:blip r:embed="rId19">
                <a:alphaModFix/>
              </a:blip>
              <a:stretch>
                <a:fillRect/>
              </a:stretch>
            </p:blipFill>
            <p:spPr>
              <a:xfrm>
                <a:off x="3225907" y="1545875"/>
                <a:ext cx="847648" cy="288672"/>
              </a:xfrm>
              <a:prstGeom prst="rect">
                <a:avLst/>
              </a:prstGeom>
              <a:noFill/>
              <a:ln>
                <a:noFill/>
              </a:ln>
            </p:spPr>
          </p:pic>
        </p:grpSp>
        <p:grpSp>
          <p:nvGrpSpPr>
            <p:cNvPr id="40" name="Group 39"/>
            <p:cNvGrpSpPr/>
            <p:nvPr/>
          </p:nvGrpSpPr>
          <p:grpSpPr>
            <a:xfrm>
              <a:off x="5364111" y="1695105"/>
              <a:ext cx="1240182" cy="1627648"/>
              <a:chOff x="5244509" y="2487796"/>
              <a:chExt cx="1240182" cy="1881927"/>
            </a:xfrm>
          </p:grpSpPr>
          <p:pic>
            <p:nvPicPr>
              <p:cNvPr id="41" name="Shape 352" descr="Image result for daily burn logo"/>
              <p:cNvPicPr preferRelativeResize="0"/>
              <p:nvPr/>
            </p:nvPicPr>
            <p:blipFill>
              <a:blip r:embed="rId20">
                <a:alphaModFix/>
              </a:blip>
              <a:stretch>
                <a:fillRect/>
              </a:stretch>
            </p:blipFill>
            <p:spPr>
              <a:xfrm>
                <a:off x="5755900" y="3046576"/>
                <a:ext cx="728791" cy="382756"/>
              </a:xfrm>
              <a:prstGeom prst="rect">
                <a:avLst/>
              </a:prstGeom>
              <a:noFill/>
              <a:ln>
                <a:noFill/>
              </a:ln>
            </p:spPr>
          </p:pic>
          <p:pic>
            <p:nvPicPr>
              <p:cNvPr id="48" name="Picture 47" descr="original.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54025" y="3936165"/>
                <a:ext cx="450060" cy="433558"/>
              </a:xfrm>
              <a:prstGeom prst="rect">
                <a:avLst/>
              </a:prstGeom>
              <a:noFill/>
            </p:spPr>
          </p:pic>
          <p:pic>
            <p:nvPicPr>
              <p:cNvPr id="60" name="Shape 364"/>
              <p:cNvPicPr preferRelativeResize="0"/>
              <p:nvPr/>
            </p:nvPicPr>
            <p:blipFill>
              <a:blip r:embed="rId22">
                <a:alphaModFix/>
              </a:blip>
              <a:stretch>
                <a:fillRect/>
              </a:stretch>
            </p:blipFill>
            <p:spPr>
              <a:xfrm>
                <a:off x="5244509" y="2487796"/>
                <a:ext cx="337800" cy="412681"/>
              </a:xfrm>
              <a:prstGeom prst="rect">
                <a:avLst/>
              </a:prstGeom>
              <a:noFill/>
              <a:ln>
                <a:noFill/>
              </a:ln>
            </p:spPr>
          </p:pic>
          <p:pic>
            <p:nvPicPr>
              <p:cNvPr id="61" name="Picture 6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82309" y="3167057"/>
                <a:ext cx="606792" cy="606792"/>
              </a:xfrm>
              <a:prstGeom prst="rect">
                <a:avLst/>
              </a:prstGeom>
            </p:spPr>
          </p:pic>
        </p:grpSp>
      </p:grpSp>
      <p:sp>
        <p:nvSpPr>
          <p:cNvPr id="73" name="Shape 122"/>
          <p:cNvSpPr txBox="1"/>
          <p:nvPr/>
        </p:nvSpPr>
        <p:spPr>
          <a:xfrm>
            <a:off x="4464334" y="4525872"/>
            <a:ext cx="1097312"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smtClean="0">
                <a:solidFill>
                  <a:schemeClr val="bg1"/>
                </a:solidFill>
                <a:latin typeface="Glacial Indifference" charset="0"/>
                <a:ea typeface="Glacial Indifference" charset="0"/>
                <a:cs typeface="Glacial Indifference" charset="0"/>
                <a:sym typeface="Montserrat Light"/>
              </a:rPr>
              <a:t>Flexible</a:t>
            </a:r>
            <a:endParaRPr sz="1200" dirty="0">
              <a:solidFill>
                <a:schemeClr val="bg1"/>
              </a:solidFill>
              <a:latin typeface="Glacial Indifference" charset="0"/>
              <a:ea typeface="Glacial Indifference" charset="0"/>
              <a:cs typeface="Glacial Indifference" charset="0"/>
              <a:sym typeface="Montserrat Light"/>
            </a:endParaRPr>
          </a:p>
        </p:txBody>
      </p:sp>
      <p:sp>
        <p:nvSpPr>
          <p:cNvPr id="74" name="Shape 122"/>
          <p:cNvSpPr txBox="1"/>
          <p:nvPr/>
        </p:nvSpPr>
        <p:spPr>
          <a:xfrm>
            <a:off x="6730294" y="4567477"/>
            <a:ext cx="1097312"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Affordable</a:t>
            </a:r>
          </a:p>
          <a:p>
            <a:pPr marL="0" lvl="0" indent="0" algn="ctr" rtl="0">
              <a:spcBef>
                <a:spcPts val="0"/>
              </a:spcBef>
              <a:spcAft>
                <a:spcPts val="0"/>
              </a:spcAft>
              <a:buNone/>
            </a:pPr>
            <a:endParaRPr sz="1200" dirty="0">
              <a:solidFill>
                <a:schemeClr val="bg1"/>
              </a:solidFill>
              <a:latin typeface="Glacial Indifference" charset="0"/>
              <a:ea typeface="Glacial Indifference" charset="0"/>
              <a:cs typeface="Glacial Indifference" charset="0"/>
              <a:sym typeface="Montserrat Light"/>
            </a:endParaRPr>
          </a:p>
        </p:txBody>
      </p:sp>
      <p:pic>
        <p:nvPicPr>
          <p:cNvPr id="6" name="Picture 5"/>
          <p:cNvPicPr>
            <a:picLocks noChangeAspect="1"/>
          </p:cNvPicPr>
          <p:nvPr/>
        </p:nvPicPr>
        <p:blipFill>
          <a:blip r:embed="rId24"/>
          <a:stretch>
            <a:fillRect/>
          </a:stretch>
        </p:blipFill>
        <p:spPr>
          <a:xfrm>
            <a:off x="5394146" y="2512666"/>
            <a:ext cx="1389555" cy="471924"/>
          </a:xfrm>
          <a:prstGeom prst="rect">
            <a:avLst/>
          </a:prstGeom>
        </p:spPr>
      </p:pic>
    </p:spTree>
    <p:extLst>
      <p:ext uri="{BB962C8B-B14F-4D97-AF65-F5344CB8AC3E}">
        <p14:creationId xmlns:p14="http://schemas.microsoft.com/office/powerpoint/2010/main" val="2041566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12" name="Picture 11"/>
          <p:cNvPicPr>
            <a:picLocks noChangeAspect="1"/>
          </p:cNvPicPr>
          <p:nvPr/>
        </p:nvPicPr>
        <p:blipFill rotWithShape="1">
          <a:blip r:embed="rId5"/>
          <a:srcRect t="10710" r="642" b="6073"/>
          <a:stretch/>
        </p:blipFill>
        <p:spPr>
          <a:xfrm flipH="1">
            <a:off x="0" y="0"/>
            <a:ext cx="9159498" cy="5143500"/>
          </a:xfrm>
          <a:prstGeom prst="rect">
            <a:avLst/>
          </a:prstGeom>
        </p:spPr>
      </p:pic>
      <p:sp>
        <p:nvSpPr>
          <p:cNvPr id="2" name="Rounded Rectangle 1"/>
          <p:cNvSpPr/>
          <p:nvPr/>
        </p:nvSpPr>
        <p:spPr>
          <a:xfrm>
            <a:off x="4408768" y="-12280"/>
            <a:ext cx="4762500" cy="5151057"/>
          </a:xfrm>
          <a:prstGeom prst="roundRect">
            <a:avLst>
              <a:gd name="adj" fmla="val 0"/>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056007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p:nvPicPr>
        <p:blipFill>
          <a:blip r:embed="rId8"/>
          <a:stretch>
            <a:fillRect/>
          </a:stretch>
        </p:blipFill>
        <p:spPr>
          <a:xfrm>
            <a:off x="91440" y="4800600"/>
            <a:ext cx="640080" cy="234008"/>
          </a:xfrm>
          <a:prstGeom prst="rect">
            <a:avLst/>
          </a:prstGeom>
        </p:spPr>
      </p:pic>
      <p:pic>
        <p:nvPicPr>
          <p:cNvPr id="16" name="Picture 15"/>
          <p:cNvPicPr>
            <a:picLocks noChangeAspect="1"/>
          </p:cNvPicPr>
          <p:nvPr/>
        </p:nvPicPr>
        <p:blipFill>
          <a:blip r:embed="rId9"/>
          <a:stretch>
            <a:fillRect/>
          </a:stretch>
        </p:blipFill>
        <p:spPr>
          <a:xfrm>
            <a:off x="175015" y="137160"/>
            <a:ext cx="886166" cy="98845"/>
          </a:xfrm>
          <a:prstGeom prst="rect">
            <a:avLst/>
          </a:prstGeom>
        </p:spPr>
      </p:pic>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rPr>
              <a:t>3</a:t>
            </a:fld>
            <a:endParaRPr dirty="0">
              <a:solidFill>
                <a:schemeClr val="tx1"/>
              </a:solidFill>
              <a:latin typeface="Montserrat" charset="0"/>
              <a:ea typeface="Montserrat" charset="0"/>
              <a:cs typeface="Montserrat" charset="0"/>
            </a:endParaRPr>
          </a:p>
        </p:txBody>
      </p:sp>
      <p:sp>
        <p:nvSpPr>
          <p:cNvPr id="17" name="TextBox 16"/>
          <p:cNvSpPr txBox="1"/>
          <p:nvPr/>
        </p:nvSpPr>
        <p:spPr>
          <a:xfrm>
            <a:off x="6515801" y="49941"/>
            <a:ext cx="3298676" cy="230832"/>
          </a:xfrm>
          <a:prstGeom prst="rect">
            <a:avLst/>
          </a:prstGeom>
          <a:noFill/>
        </p:spPr>
        <p:txBody>
          <a:bodyPr wrap="square" rtlCol="0">
            <a:spAutoFit/>
          </a:bodyPr>
          <a:lstStyle/>
          <a:p>
            <a:r>
              <a:rPr lang="en-US" sz="900" b="1" dirty="0" smtClean="0">
                <a:solidFill>
                  <a:schemeClr val="tx1"/>
                </a:solidFill>
                <a:latin typeface="Glacial Indifference" charset="0"/>
                <a:ea typeface="Glacial Indifference" charset="0"/>
                <a:cs typeface="Glacial Indifference" charset="0"/>
              </a:rPr>
              <a:t>OPPORTUNITY</a:t>
            </a:r>
            <a:r>
              <a:rPr lang="en-US" sz="900" dirty="0" smtClean="0">
                <a:solidFill>
                  <a:schemeClr val="tx1"/>
                </a:solidFill>
                <a:latin typeface="Glacial Indifference" charset="0"/>
                <a:ea typeface="Glacial Indifference" charset="0"/>
                <a:cs typeface="Glacial Indifference" charset="0"/>
              </a:rPr>
              <a:t> | SOLUTION | BUSINESS</a:t>
            </a:r>
            <a:endParaRPr lang="en-US" sz="900" dirty="0">
              <a:solidFill>
                <a:schemeClr val="tx1"/>
              </a:solidFill>
              <a:latin typeface="Glacial Indifference" charset="0"/>
              <a:ea typeface="Glacial Indifference" charset="0"/>
              <a:cs typeface="Glacial Indifference" charset="0"/>
            </a:endParaRPr>
          </a:p>
        </p:txBody>
      </p:sp>
      <p:sp>
        <p:nvSpPr>
          <p:cNvPr id="18" name="Shape 104"/>
          <p:cNvSpPr txBox="1"/>
          <p:nvPr/>
        </p:nvSpPr>
        <p:spPr>
          <a:xfrm>
            <a:off x="4992817" y="2211773"/>
            <a:ext cx="3579145" cy="1000728"/>
          </a:xfrm>
          <a:prstGeom prst="rect">
            <a:avLst/>
          </a:prstGeom>
          <a:noFill/>
          <a:ln>
            <a:noFill/>
          </a:ln>
        </p:spPr>
        <p:txBody>
          <a:bodyPr spcFirstLastPara="1" wrap="square" lIns="91425" tIns="91425" rIns="91425" bIns="91425" anchor="ctr" anchorCtr="0">
            <a:noAutofit/>
          </a:bodyPr>
          <a:lstStyle/>
          <a:p>
            <a:pPr>
              <a:tabLst>
                <a:tab pos="2743200" algn="l"/>
              </a:tabLst>
            </a:pPr>
            <a:r>
              <a:rPr lang="en-US" sz="1200" b="1" dirty="0" smtClean="0">
                <a:solidFill>
                  <a:schemeClr val="bg1"/>
                </a:solidFill>
                <a:latin typeface="Glacial Indifference" charset="0"/>
                <a:ea typeface="Glacial Indifference" charset="0"/>
                <a:cs typeface="Glacial Indifference" charset="0"/>
                <a:sym typeface="Montserrat"/>
              </a:rPr>
              <a:t>Boutique fitness has conditioned pay-as-you-go consumption </a:t>
            </a:r>
            <a:r>
              <a:rPr lang="en-US" sz="1200" dirty="0" smtClean="0">
                <a:solidFill>
                  <a:schemeClr val="bg1"/>
                </a:solidFill>
                <a:latin typeface="Glacial Indifference" charset="0"/>
                <a:ea typeface="Glacial Indifference" charset="0"/>
                <a:cs typeface="Glacial Indifference" charset="0"/>
                <a:sym typeface="Montserrat"/>
              </a:rPr>
              <a:t>that is not compatible with the traditional gym model</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smtClean="0">
                <a:solidFill>
                  <a:schemeClr val="bg1"/>
                </a:solidFill>
                <a:latin typeface="Glacial Indifference" charset="0"/>
                <a:ea typeface="Glacial Indifference" charset="0"/>
                <a:cs typeface="Glacial Indifference" charset="0"/>
                <a:sym typeface="Montserrat"/>
              </a:rPr>
              <a:t>Pay-as-you-go consumption has conditioned a value driven culture </a:t>
            </a:r>
            <a:r>
              <a:rPr lang="en-US" sz="1200" dirty="0">
                <a:solidFill>
                  <a:schemeClr val="bg1"/>
                </a:solidFill>
                <a:latin typeface="Glacial Indifference" charset="0"/>
                <a:ea typeface="Glacial Indifference" charset="0"/>
                <a:cs typeface="Glacial Indifference" charset="0"/>
                <a:sym typeface="Montserrat"/>
              </a:rPr>
              <a:t>that is not </a:t>
            </a:r>
            <a:r>
              <a:rPr lang="en-US" sz="1200" dirty="0" smtClean="0">
                <a:solidFill>
                  <a:schemeClr val="bg1"/>
                </a:solidFill>
                <a:latin typeface="Glacial Indifference" charset="0"/>
                <a:ea typeface="Glacial Indifference" charset="0"/>
                <a:cs typeface="Glacial Indifference" charset="0"/>
                <a:sym typeface="Montserrat"/>
              </a:rPr>
              <a:t>compatible with monthly gym memberships</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smtClean="0">
                <a:solidFill>
                  <a:schemeClr val="bg1"/>
                </a:solidFill>
                <a:latin typeface="Glacial Indifference" charset="0"/>
                <a:ea typeface="Glacial Indifference" charset="0"/>
                <a:cs typeface="Glacial Indifference" charset="0"/>
                <a:sym typeface="Montserrat"/>
              </a:rPr>
              <a:t>Value culture necessitates transparency, </a:t>
            </a:r>
            <a:r>
              <a:rPr lang="en-US" sz="1200" dirty="0" smtClean="0">
                <a:solidFill>
                  <a:schemeClr val="bg1"/>
                </a:solidFill>
                <a:latin typeface="Glacial Indifference" charset="0"/>
                <a:ea typeface="Glacial Indifference" charset="0"/>
                <a:cs typeface="Glacial Indifference" charset="0"/>
                <a:sym typeface="Montserrat"/>
              </a:rPr>
              <a:t>which runs counter to the paying for unused time</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Digitally </a:t>
            </a:r>
            <a:r>
              <a:rPr lang="en-US" sz="1200" b="1" dirty="0" smtClean="0">
                <a:solidFill>
                  <a:schemeClr val="bg1"/>
                </a:solidFill>
                <a:latin typeface="Glacial Indifference" charset="0"/>
                <a:ea typeface="Glacial Indifference" charset="0"/>
                <a:cs typeface="Glacial Indifference" charset="0"/>
                <a:sym typeface="Montserrat"/>
              </a:rPr>
              <a:t>connectivity and seamless experiences </a:t>
            </a:r>
            <a:r>
              <a:rPr lang="en-US" sz="1200" dirty="0" smtClean="0">
                <a:solidFill>
                  <a:schemeClr val="bg1"/>
                </a:solidFill>
                <a:latin typeface="Glacial Indifference" charset="0"/>
                <a:ea typeface="Glacial Indifference" charset="0"/>
                <a:cs typeface="Glacial Indifference" charset="0"/>
                <a:sym typeface="Montserrat"/>
              </a:rPr>
              <a:t>are more important than ever</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smtClean="0">
                <a:solidFill>
                  <a:schemeClr val="bg1"/>
                </a:solidFill>
                <a:latin typeface="Glacial Indifference" charset="0"/>
                <a:ea typeface="Glacial Indifference" charset="0"/>
                <a:cs typeface="Glacial Indifference" charset="0"/>
                <a:sym typeface="Montserrat"/>
              </a:rPr>
              <a:t>Experiential integration is synonymous with</a:t>
            </a:r>
            <a:r>
              <a:rPr lang="en" sz="1200" b="1" dirty="0" smtClean="0">
                <a:solidFill>
                  <a:schemeClr val="bg1"/>
                </a:solidFill>
                <a:latin typeface="Glacial Indifference" charset="0"/>
                <a:ea typeface="Glacial Indifference" charset="0"/>
                <a:cs typeface="Glacial Indifference" charset="0"/>
                <a:sym typeface="Montserrat"/>
              </a:rPr>
              <a:t> personalized experiences </a:t>
            </a:r>
            <a:r>
              <a:rPr lang="en" sz="1200" dirty="0" smtClean="0">
                <a:solidFill>
                  <a:schemeClr val="bg1"/>
                </a:solidFill>
                <a:latin typeface="Glacial Indifference" charset="0"/>
                <a:ea typeface="Glacial Indifference" charset="0"/>
                <a:cs typeface="Glacial Indifference" charset="0"/>
                <a:sym typeface="Montserrat"/>
              </a:rPr>
              <a:t>that may not be fulfilled by one fitness facility</a:t>
            </a:r>
            <a:endParaRPr lang="en" sz="1200"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 sz="1200"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smtClean="0">
                <a:solidFill>
                  <a:schemeClr val="bg1"/>
                </a:solidFill>
                <a:latin typeface="Glacial Indifference" charset="0"/>
                <a:ea typeface="Glacial Indifference" charset="0"/>
                <a:cs typeface="Glacial Indifference" charset="0"/>
                <a:sym typeface="Montserrat"/>
              </a:rPr>
              <a:t>Flexible </a:t>
            </a:r>
            <a:r>
              <a:rPr lang="en" sz="1200" b="1" dirty="0" smtClean="0">
                <a:solidFill>
                  <a:schemeClr val="bg1"/>
                </a:solidFill>
                <a:latin typeface="Glacial Indifference" charset="0"/>
                <a:ea typeface="Glacial Indifference" charset="0"/>
                <a:cs typeface="Glacial Indifference" charset="0"/>
                <a:sym typeface="Montserrat"/>
              </a:rPr>
              <a:t>arrangements</a:t>
            </a:r>
            <a:r>
              <a:rPr lang="en" sz="1200" dirty="0" smtClean="0">
                <a:solidFill>
                  <a:schemeClr val="bg1"/>
                </a:solidFill>
                <a:latin typeface="Glacial Indifference" charset="0"/>
                <a:ea typeface="Glacial Indifference" charset="0"/>
                <a:cs typeface="Glacial Indifference" charset="0"/>
                <a:sym typeface="Montserrat"/>
              </a:rPr>
              <a:t> </a:t>
            </a:r>
            <a:r>
              <a:rPr lang="en-US" sz="1200" dirty="0" smtClean="0">
                <a:solidFill>
                  <a:schemeClr val="bg1"/>
                </a:solidFill>
                <a:latin typeface="Glacial Indifference" charset="0"/>
                <a:ea typeface="Glacial Indifference" charset="0"/>
                <a:cs typeface="Glacial Indifference" charset="0"/>
                <a:sym typeface="Montserrat"/>
              </a:rPr>
              <a:t>are imperative in a world that is increasingly noisy and commitment-phobic</a:t>
            </a:r>
            <a:endParaRPr lang="en" sz="1200" dirty="0" smtClean="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smtClean="0">
                <a:solidFill>
                  <a:schemeClr val="bg1"/>
                </a:solidFill>
                <a:latin typeface="Glacial Indifference" charset="0"/>
                <a:ea typeface="Glacial Indifference" charset="0"/>
                <a:cs typeface="Glacial Indifference" charset="0"/>
                <a:sym typeface="Montserrat"/>
              </a:rPr>
              <a:t>Convenience and community</a:t>
            </a:r>
            <a:r>
              <a:rPr lang="en" sz="1200" dirty="0" smtClean="0">
                <a:solidFill>
                  <a:schemeClr val="bg1"/>
                </a:solidFill>
                <a:latin typeface="Glacial Indifference" charset="0"/>
                <a:ea typeface="Glacial Indifference" charset="0"/>
                <a:cs typeface="Glacial Indifference" charset="0"/>
                <a:sym typeface="Montserrat"/>
              </a:rPr>
              <a:t> </a:t>
            </a:r>
            <a:r>
              <a:rPr lang="en-US" sz="1200" dirty="0" smtClean="0">
                <a:solidFill>
                  <a:schemeClr val="bg1"/>
                </a:solidFill>
                <a:latin typeface="Glacial Indifference" charset="0"/>
                <a:ea typeface="Glacial Indifference" charset="0"/>
                <a:cs typeface="Glacial Indifference" charset="0"/>
                <a:sym typeface="Montserrat"/>
              </a:rPr>
              <a:t>are driven by interconnected, shared experiences</a:t>
            </a:r>
            <a:endParaRPr lang="en" sz="1200" dirty="0">
              <a:solidFill>
                <a:schemeClr val="bg1"/>
              </a:solidFill>
              <a:latin typeface="Glacial Indifference" charset="0"/>
              <a:ea typeface="Glacial Indifference" charset="0"/>
              <a:cs typeface="Glacial Indifference" charset="0"/>
              <a:sym typeface="Montserrat"/>
            </a:endParaRPr>
          </a:p>
        </p:txBody>
      </p:sp>
      <p:sp>
        <p:nvSpPr>
          <p:cNvPr id="19" name="TextBox 18"/>
          <p:cNvSpPr txBox="1"/>
          <p:nvPr/>
        </p:nvSpPr>
        <p:spPr>
          <a:xfrm>
            <a:off x="6519672" y="45720"/>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sp>
        <p:nvSpPr>
          <p:cNvPr id="20" name="Shape 416"/>
          <p:cNvSpPr txBox="1"/>
          <p:nvPr/>
        </p:nvSpPr>
        <p:spPr>
          <a:xfrm>
            <a:off x="457200" y="330483"/>
            <a:ext cx="3693983" cy="569662"/>
          </a:xfrm>
          <a:prstGeom prst="rect">
            <a:avLst/>
          </a:prstGeom>
          <a:noFill/>
          <a:ln>
            <a:noFill/>
          </a:ln>
        </p:spPr>
        <p:txBody>
          <a:bodyPr spcFirstLastPara="1" wrap="square" lIns="91425" tIns="91425" rIns="91425" bIns="91425" anchor="t" anchorCtr="0">
            <a:noAutofit/>
          </a:bodyPr>
          <a:lstStyle/>
          <a:p>
            <a:pPr lvl="0"/>
            <a:r>
              <a:rPr lang="en-US" sz="2400" b="1" dirty="0" smtClean="0">
                <a:solidFill>
                  <a:schemeClr val="bg1"/>
                </a:solidFill>
                <a:latin typeface="Glacial Indifference" charset="0"/>
                <a:ea typeface="Glacial Indifference" charset="0"/>
                <a:cs typeface="Glacial Indifference" charset="0"/>
                <a:sym typeface="Montserrat Medium"/>
              </a:rPr>
              <a:t>The traditional gym model is not in sync with today’s gym-goer</a:t>
            </a:r>
            <a:endParaRPr lang="en-US" sz="2400" b="1" dirty="0">
              <a:solidFill>
                <a:schemeClr val="bg1"/>
              </a:solidFill>
              <a:latin typeface="Glacial Indifference" charset="0"/>
              <a:ea typeface="Glacial Indifference" charset="0"/>
              <a:cs typeface="Glacial Indifference" charset="0"/>
              <a:sym typeface="Montserrat Medium"/>
            </a:endParaRPr>
          </a:p>
        </p:txBody>
      </p:sp>
    </p:spTree>
    <p:extLst>
      <p:ext uri="{BB962C8B-B14F-4D97-AF65-F5344CB8AC3E}">
        <p14:creationId xmlns:p14="http://schemas.microsoft.com/office/powerpoint/2010/main" val="12040276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5A5A6"/>
        </a:solidFill>
        <a:effectLst/>
      </p:bgPr>
    </p:bg>
    <p:spTree>
      <p:nvGrpSpPr>
        <p:cNvPr id="1" name="Shape 404"/>
        <p:cNvGrpSpPr/>
        <p:nvPr/>
      </p:nvGrpSpPr>
      <p:grpSpPr>
        <a:xfrm>
          <a:off x="0" y="0"/>
          <a:ext cx="0" cy="0"/>
          <a:chOff x="0" y="0"/>
          <a:chExt cx="0" cy="0"/>
        </a:xfrm>
      </p:grpSpPr>
      <p:pic>
        <p:nvPicPr>
          <p:cNvPr id="9" name="Picture 8"/>
          <p:cNvPicPr>
            <a:picLocks noChangeAspect="1"/>
          </p:cNvPicPr>
          <p:nvPr/>
        </p:nvPicPr>
        <p:blipFill rotWithShape="1">
          <a:blip r:embed="rId3"/>
          <a:srcRect t="10710" r="642" b="6802"/>
          <a:stretch/>
        </p:blipFill>
        <p:spPr>
          <a:xfrm flipH="1">
            <a:off x="0" y="0"/>
            <a:ext cx="9159498" cy="5098473"/>
          </a:xfrm>
          <a:prstGeom prst="rect">
            <a:avLst/>
          </a:prstGeom>
        </p:spPr>
      </p:pic>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30</a:t>
            </a:fld>
            <a:endParaRPr dirty="0">
              <a:solidFill>
                <a:schemeClr val="bg1"/>
              </a:solidFill>
              <a:latin typeface="Montserrat"/>
              <a:ea typeface="Montserrat"/>
              <a:cs typeface="Montserrat"/>
              <a:sym typeface="Montserrat"/>
            </a:endParaRPr>
          </a:p>
        </p:txBody>
      </p:sp>
      <p:sp>
        <p:nvSpPr>
          <p:cNvPr id="37" name="Rectangle 36"/>
          <p:cNvSpPr/>
          <p:nvPr/>
        </p:nvSpPr>
        <p:spPr>
          <a:xfrm>
            <a:off x="288378" y="795118"/>
            <a:ext cx="8463614"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400" b="1" dirty="0" err="1" smtClean="0">
                <a:solidFill>
                  <a:schemeClr val="bg1"/>
                </a:solidFill>
                <a:latin typeface="Glacial Indifference" charset="0"/>
                <a:ea typeface="Glacial Indifference" charset="0"/>
                <a:cs typeface="Glacial Indifference" charset="0"/>
              </a:rPr>
              <a:t>FlexIt</a:t>
            </a:r>
            <a:r>
              <a:rPr lang="en-US" sz="2400" b="1" dirty="0" smtClean="0">
                <a:solidFill>
                  <a:schemeClr val="bg1"/>
                </a:solidFill>
                <a:latin typeface="Glacial Indifference" charset="0"/>
                <a:ea typeface="Glacial Indifference" charset="0"/>
                <a:cs typeface="Glacial Indifference" charset="0"/>
              </a:rPr>
              <a:t> has an aggressive plan for scaling its gym portfolio</a:t>
            </a:r>
          </a:p>
        </p:txBody>
      </p:sp>
      <p:pic>
        <p:nvPicPr>
          <p:cNvPr id="33" name="Picture 32"/>
          <p:cNvPicPr>
            <a:picLocks noChangeAspect="1"/>
          </p:cNvPicPr>
          <p:nvPr/>
        </p:nvPicPr>
        <p:blipFill>
          <a:blip r:embed="rId4"/>
          <a:stretch>
            <a:fillRect/>
          </a:stretch>
        </p:blipFill>
        <p:spPr>
          <a:xfrm>
            <a:off x="175015" y="137160"/>
            <a:ext cx="886166" cy="98845"/>
          </a:xfrm>
          <a:prstGeom prst="rect">
            <a:avLst/>
          </a:prstGeom>
        </p:spPr>
      </p:pic>
      <p:sp>
        <p:nvSpPr>
          <p:cNvPr id="35" name="TextBox 3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a:t>
            </a:r>
            <a:r>
              <a:rPr lang="en-US" sz="900" b="1" dirty="0" smtClean="0">
                <a:solidFill>
                  <a:schemeClr val="bg1"/>
                </a:solidFill>
                <a:latin typeface="Glacial Indifference" charset="0"/>
                <a:ea typeface="Glacial Indifference" charset="0"/>
                <a:cs typeface="Glacial Indifference" charset="0"/>
              </a:rPr>
              <a:t> | </a:t>
            </a:r>
            <a:r>
              <a:rPr lang="en-US" sz="900" dirty="0" smtClean="0">
                <a:solidFill>
                  <a:schemeClr val="bg1"/>
                </a:solidFill>
                <a:latin typeface="Glacial Indifference" charset="0"/>
                <a:ea typeface="Glacial Indifference" charset="0"/>
                <a:cs typeface="Glacial Indifference" charset="0"/>
              </a:rPr>
              <a:t>SOLUTION</a:t>
            </a:r>
            <a:r>
              <a:rPr lang="en-US" sz="900" b="1" dirty="0" smtClean="0">
                <a:solidFill>
                  <a:schemeClr val="bg1"/>
                </a:solidFill>
                <a:latin typeface="Glacial Indifference" charset="0"/>
                <a:ea typeface="Glacial Indifference" charset="0"/>
                <a:cs typeface="Glacial Indifference" charset="0"/>
              </a:rPr>
              <a:t> | BUSINESS</a:t>
            </a:r>
            <a:endParaRPr lang="en-US" sz="900" b="1" dirty="0">
              <a:solidFill>
                <a:schemeClr val="bg1"/>
              </a:solidFill>
              <a:latin typeface="Glacial Indifference" charset="0"/>
              <a:ea typeface="Glacial Indifference" charset="0"/>
              <a:cs typeface="Glacial Indifference"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5808693"/>
              </p:ext>
            </p:extLst>
          </p:nvPr>
        </p:nvGraphicFramePr>
        <p:xfrm>
          <a:off x="938373" y="2383264"/>
          <a:ext cx="7163623" cy="1072483"/>
        </p:xfrm>
        <a:graphic>
          <a:graphicData uri="http://schemas.openxmlformats.org/drawingml/2006/table">
            <a:tbl>
              <a:tblPr firstRow="1" bandRow="1">
                <a:tableStyleId>{5A111915-BE36-4E01-A7E5-04B1672EAD32}</a:tableStyleId>
              </a:tblPr>
              <a:tblGrid>
                <a:gridCol w="2004880"/>
                <a:gridCol w="965721"/>
                <a:gridCol w="1028240"/>
                <a:gridCol w="954089"/>
                <a:gridCol w="1004977"/>
                <a:gridCol w="1205716"/>
              </a:tblGrid>
              <a:tr h="232692">
                <a:tc>
                  <a:txBody>
                    <a:bodyPr/>
                    <a:lstStyle/>
                    <a:p>
                      <a:r>
                        <a:rPr lang="en-US" sz="1600" dirty="0" smtClean="0">
                          <a:solidFill>
                            <a:schemeClr val="bg1"/>
                          </a:solidFill>
                          <a:latin typeface="Glacial Indifference" charset="0"/>
                          <a:ea typeface="Glacial Indifference" charset="0"/>
                          <a:cs typeface="Glacial Indifference" charset="0"/>
                        </a:rPr>
                        <a:t>FYE JUNE</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FY2019</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FY2021</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FY2022</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FY2023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232692">
                <a:tc>
                  <a:txBody>
                    <a:bodyPr/>
                    <a:lstStyle/>
                    <a:p>
                      <a:r>
                        <a:rPr lang="en-US" sz="1600" b="1" dirty="0" smtClean="0">
                          <a:solidFill>
                            <a:schemeClr val="bg1"/>
                          </a:solidFill>
                          <a:latin typeface="Glacial Indifference" charset="0"/>
                          <a:ea typeface="Glacial Indifference" charset="0"/>
                          <a:cs typeface="Glacial Indifference" charset="0"/>
                        </a:rPr>
                        <a:t>Gyms on </a:t>
                      </a:r>
                      <a:r>
                        <a:rPr lang="en-US" sz="1600" b="1" dirty="0" err="1" smtClean="0">
                          <a:solidFill>
                            <a:schemeClr val="bg1"/>
                          </a:solidFill>
                          <a:latin typeface="Glacial Indifference" charset="0"/>
                          <a:ea typeface="Glacial Indifference" charset="0"/>
                          <a:cs typeface="Glacial Indifference" charset="0"/>
                        </a:rPr>
                        <a:t>FlexIt</a:t>
                      </a:r>
                      <a:endParaRPr lang="en-US" sz="1600" b="1"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240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840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2,040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3,840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6,240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401923">
                <a:tc>
                  <a:txBody>
                    <a:bodyPr/>
                    <a:lstStyle/>
                    <a:p>
                      <a:r>
                        <a:rPr lang="en-US" sz="1600" b="1" dirty="0" smtClean="0">
                          <a:solidFill>
                            <a:schemeClr val="bg1"/>
                          </a:solidFill>
                          <a:latin typeface="Glacial Indifference" charset="0"/>
                          <a:ea typeface="Glacial Indifference" charset="0"/>
                          <a:cs typeface="Glacial Indifference" charset="0"/>
                        </a:rPr>
                        <a:t>Gyms Signed Up</a:t>
                      </a:r>
                      <a:endParaRPr lang="en-US" sz="1600" b="1"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220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600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1,200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1,800</a:t>
                      </a:r>
                      <a:endParaRPr lang="en-US" sz="1600"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dirty="0" smtClean="0">
                          <a:solidFill>
                            <a:schemeClr val="bg1"/>
                          </a:solidFill>
                          <a:latin typeface="Glacial Indifference" charset="0"/>
                          <a:ea typeface="Glacial Indifference" charset="0"/>
                          <a:cs typeface="Glacial Indifference" charset="0"/>
                        </a:rPr>
                        <a:t>2,400</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5818011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12" name="Picture 11"/>
          <p:cNvPicPr>
            <a:picLocks noChangeAspect="1"/>
          </p:cNvPicPr>
          <p:nvPr/>
        </p:nvPicPr>
        <p:blipFill rotWithShape="1">
          <a:blip r:embed="rId5"/>
          <a:srcRect t="10710" r="642" b="6073"/>
          <a:stretch/>
        </p:blipFill>
        <p:spPr>
          <a:xfrm flipH="1">
            <a:off x="0" y="0"/>
            <a:ext cx="9159498" cy="5143500"/>
          </a:xfrm>
          <a:prstGeom prst="rect">
            <a:avLst/>
          </a:prstGeom>
        </p:spPr>
      </p:pic>
      <p:sp>
        <p:nvSpPr>
          <p:cNvPr id="11" name="Rounded Rectangle 10"/>
          <p:cNvSpPr/>
          <p:nvPr/>
        </p:nvSpPr>
        <p:spPr>
          <a:xfrm>
            <a:off x="4408768" y="-12280"/>
            <a:ext cx="4762500" cy="5151057"/>
          </a:xfrm>
          <a:prstGeom prst="roundRect">
            <a:avLst>
              <a:gd name="adj" fmla="val 0"/>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056007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13" name="Picture 12"/>
          <p:cNvPicPr>
            <a:picLocks noChangeAspect="1"/>
          </p:cNvPicPr>
          <p:nvPr/>
        </p:nvPicPr>
        <p:blipFill>
          <a:blip r:embed="rId8"/>
          <a:stretch>
            <a:fillRect/>
          </a:stretch>
        </p:blipFill>
        <p:spPr>
          <a:xfrm>
            <a:off x="91440" y="4800600"/>
            <a:ext cx="640080" cy="234008"/>
          </a:xfrm>
          <a:prstGeom prst="rect">
            <a:avLst/>
          </a:prstGeom>
        </p:spPr>
      </p:pic>
      <p:pic>
        <p:nvPicPr>
          <p:cNvPr id="16" name="Picture 15"/>
          <p:cNvPicPr>
            <a:picLocks noChangeAspect="1"/>
          </p:cNvPicPr>
          <p:nvPr/>
        </p:nvPicPr>
        <p:blipFill>
          <a:blip r:embed="rId9"/>
          <a:stretch>
            <a:fillRect/>
          </a:stretch>
        </p:blipFill>
        <p:spPr>
          <a:xfrm>
            <a:off x="175015" y="137160"/>
            <a:ext cx="886166" cy="98845"/>
          </a:xfrm>
          <a:prstGeom prst="rect">
            <a:avLst/>
          </a:prstGeom>
        </p:spPr>
      </p:pic>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rPr>
              <a:t>4</a:t>
            </a:fld>
            <a:endParaRPr dirty="0">
              <a:solidFill>
                <a:schemeClr val="tx1"/>
              </a:solidFill>
              <a:latin typeface="Montserrat" charset="0"/>
              <a:ea typeface="Montserrat" charset="0"/>
              <a:cs typeface="Montserrat" charset="0"/>
            </a:endParaRPr>
          </a:p>
        </p:txBody>
      </p:sp>
      <p:sp>
        <p:nvSpPr>
          <p:cNvPr id="18" name="Shape 104"/>
          <p:cNvSpPr txBox="1"/>
          <p:nvPr/>
        </p:nvSpPr>
        <p:spPr>
          <a:xfrm>
            <a:off x="4992817" y="1564882"/>
            <a:ext cx="3579145" cy="1000728"/>
          </a:xfrm>
          <a:prstGeom prst="rect">
            <a:avLst/>
          </a:prstGeom>
          <a:noFill/>
          <a:ln>
            <a:noFill/>
          </a:ln>
        </p:spPr>
        <p:txBody>
          <a:bodyPr spcFirstLastPara="1" wrap="square" lIns="91425" tIns="91425" rIns="91425" bIns="91425" anchor="ctr" anchorCtr="0">
            <a:noAutofit/>
          </a:bodyPr>
          <a:lstStyle/>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High costs to launch and operate </a:t>
            </a:r>
            <a:r>
              <a:rPr lang="en-US" sz="1200" dirty="0">
                <a:solidFill>
                  <a:schemeClr val="bg1"/>
                </a:solidFill>
                <a:latin typeface="Glacial Indifference" charset="0"/>
                <a:ea typeface="Glacial Indifference" charset="0"/>
                <a:cs typeface="Glacial Indifference" charset="0"/>
                <a:sym typeface="Montserrat"/>
              </a:rPr>
              <a:t>facilities requires effective sales capabilities to attract and retain profitable customers</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Proliferation of gyms </a:t>
            </a:r>
            <a:r>
              <a:rPr lang="en-US" sz="1200" dirty="0">
                <a:solidFill>
                  <a:schemeClr val="bg1"/>
                </a:solidFill>
                <a:latin typeface="Glacial Indifference" charset="0"/>
                <a:ea typeface="Glacial Indifference" charset="0"/>
                <a:cs typeface="Glacial Indifference" charset="0"/>
                <a:sym typeface="Montserrat"/>
              </a:rPr>
              <a:t>increases competition and requires laser focus on the needs of the </a:t>
            </a:r>
            <a:r>
              <a:rPr lang="en-US" sz="1200" b="1" dirty="0">
                <a:solidFill>
                  <a:schemeClr val="bg1"/>
                </a:solidFill>
                <a:latin typeface="Glacial Indifference" charset="0"/>
                <a:ea typeface="Glacial Indifference" charset="0"/>
                <a:cs typeface="Glacial Indifference" charset="0"/>
                <a:sym typeface="Montserrat"/>
              </a:rPr>
              <a:t>customer</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Increasingly transient customer base </a:t>
            </a:r>
            <a:r>
              <a:rPr lang="en-US" sz="1200" dirty="0">
                <a:solidFill>
                  <a:schemeClr val="bg1"/>
                </a:solidFill>
                <a:latin typeface="Glacial Indifference" charset="0"/>
                <a:ea typeface="Glacial Indifference" charset="0"/>
                <a:cs typeface="Glacial Indifference" charset="0"/>
                <a:sym typeface="Montserrat"/>
              </a:rPr>
              <a:t>requires a broad-reach enabled by a strong digital presence to capture the available market</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Expectations for personalized services </a:t>
            </a:r>
            <a:r>
              <a:rPr lang="en-US" sz="1200" dirty="0">
                <a:solidFill>
                  <a:schemeClr val="bg1"/>
                </a:solidFill>
                <a:latin typeface="Glacial Indifference" charset="0"/>
                <a:ea typeface="Glacial Indifference" charset="0"/>
                <a:cs typeface="Glacial Indifference" charset="0"/>
                <a:sym typeface="Montserrat"/>
              </a:rPr>
              <a:t>are costly and complex to deliver at scale </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Customer adversity to long term-commitment </a:t>
            </a:r>
            <a:r>
              <a:rPr lang="en-US" sz="1200" dirty="0">
                <a:solidFill>
                  <a:schemeClr val="bg1"/>
                </a:solidFill>
                <a:latin typeface="Glacial Indifference" charset="0"/>
                <a:ea typeface="Glacial Indifference" charset="0"/>
                <a:cs typeface="Glacial Indifference" charset="0"/>
                <a:sym typeface="Montserrat"/>
              </a:rPr>
              <a:t>requires gym owners to find alternative revenue streams</a:t>
            </a:r>
          </a:p>
        </p:txBody>
      </p:sp>
      <p:sp>
        <p:nvSpPr>
          <p:cNvPr id="19" name="TextBox 18"/>
          <p:cNvSpPr txBox="1"/>
          <p:nvPr/>
        </p:nvSpPr>
        <p:spPr>
          <a:xfrm>
            <a:off x="6492240" y="45720"/>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sp>
        <p:nvSpPr>
          <p:cNvPr id="20" name="Shape 416"/>
          <p:cNvSpPr txBox="1"/>
          <p:nvPr/>
        </p:nvSpPr>
        <p:spPr>
          <a:xfrm>
            <a:off x="457200" y="330483"/>
            <a:ext cx="3693983" cy="569662"/>
          </a:xfrm>
          <a:prstGeom prst="rect">
            <a:avLst/>
          </a:prstGeom>
          <a:noFill/>
          <a:ln>
            <a:noFill/>
          </a:ln>
        </p:spPr>
        <p:txBody>
          <a:bodyPr spcFirstLastPara="1" wrap="square" lIns="91425" tIns="91425" rIns="91425" bIns="91425" anchor="t" anchorCtr="0">
            <a:noAutofit/>
          </a:bodyPr>
          <a:lstStyle/>
          <a:p>
            <a:pPr lvl="0"/>
            <a:r>
              <a:rPr lang="en-US" sz="2400" b="1" dirty="0">
                <a:solidFill>
                  <a:schemeClr val="bg1"/>
                </a:solidFill>
                <a:latin typeface="Glacial Indifference" charset="0"/>
                <a:ea typeface="Glacial Indifference" charset="0"/>
                <a:cs typeface="Glacial Indifference" charset="0"/>
                <a:sym typeface="Montserrat Medium"/>
              </a:rPr>
              <a:t>Gyms face significant challenges in meeting their customers’ needs while navigating an increasingly competitive landscape</a:t>
            </a:r>
          </a:p>
        </p:txBody>
      </p:sp>
    </p:spTree>
    <p:extLst>
      <p:ext uri="{BB962C8B-B14F-4D97-AF65-F5344CB8AC3E}">
        <p14:creationId xmlns:p14="http://schemas.microsoft.com/office/powerpoint/2010/main" val="1917146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20" name="Picture 19"/>
          <p:cNvPicPr>
            <a:picLocks noChangeAspect="1"/>
          </p:cNvPicPr>
          <p:nvPr/>
        </p:nvPicPr>
        <p:blipFill rotWithShape="1">
          <a:blip r:embed="rId3"/>
          <a:srcRect t="10710" r="642" b="6073"/>
          <a:stretch/>
        </p:blipFill>
        <p:spPr>
          <a:xfrm flipH="1">
            <a:off x="0" y="0"/>
            <a:ext cx="9159498" cy="5143500"/>
          </a:xfrm>
          <a:prstGeom prst="rect">
            <a:avLst/>
          </a:prstGeom>
        </p:spPr>
      </p:pic>
      <p:sp>
        <p:nvSpPr>
          <p:cNvPr id="15" name="Rounded Rectangle 14"/>
          <p:cNvSpPr/>
          <p:nvPr/>
        </p:nvSpPr>
        <p:spPr>
          <a:xfrm>
            <a:off x="4408768" y="-12280"/>
            <a:ext cx="4762500" cy="5151057"/>
          </a:xfrm>
          <a:prstGeom prst="roundRect">
            <a:avLst>
              <a:gd name="adj" fmla="val 0"/>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5</a:t>
            </a:fld>
            <a:endParaRPr dirty="0">
              <a:solidFill>
                <a:schemeClr val="bg1"/>
              </a:solidFill>
              <a:latin typeface="Montserrat" charset="0"/>
              <a:ea typeface="Montserrat" charset="0"/>
              <a:cs typeface="Montserrat" charset="0"/>
            </a:endParaRPr>
          </a:p>
        </p:txBody>
      </p:sp>
      <p:sp>
        <p:nvSpPr>
          <p:cNvPr id="16" name="TextBox 15"/>
          <p:cNvSpPr txBox="1"/>
          <p:nvPr/>
        </p:nvSpPr>
        <p:spPr>
          <a:xfrm>
            <a:off x="4785900" y="335283"/>
            <a:ext cx="4044011" cy="2092881"/>
          </a:xfrm>
          <a:prstGeom prst="rect">
            <a:avLst/>
          </a:prstGeom>
          <a:noFill/>
        </p:spPr>
        <p:txBody>
          <a:bodyPr wrap="square" rtlCol="0">
            <a:spAutoFit/>
          </a:bodyPr>
          <a:lstStyle/>
          <a:p>
            <a:r>
              <a:rPr lang="en-US" sz="2800"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People, especially millennials, are searching for </a:t>
            </a:r>
            <a:r>
              <a:rPr lang="en-US" b="1" dirty="0" smtClean="0">
                <a:solidFill>
                  <a:schemeClr val="bg1"/>
                </a:solidFill>
                <a:latin typeface="Glacial Indifference" charset="0"/>
                <a:ea typeface="Glacial Indifference" charset="0"/>
                <a:cs typeface="Glacial Indifference" charset="0"/>
              </a:rPr>
              <a:t>personalized experiences</a:t>
            </a:r>
            <a:r>
              <a:rPr lang="en-US" sz="1100" b="1"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everywhere they go</a:t>
            </a:r>
            <a:r>
              <a:rPr lang="en-US" sz="1100" b="1"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and that includes looking for unique fitness and workout experiences with a small group of people they connect with on a personal level. Even if they’re traveling or away from home, they expect to be able to keep that routine by </a:t>
            </a:r>
            <a:r>
              <a:rPr lang="en-US" b="1" dirty="0" smtClean="0">
                <a:solidFill>
                  <a:schemeClr val="bg1"/>
                </a:solidFill>
                <a:latin typeface="Glacial Indifference" charset="0"/>
                <a:ea typeface="Glacial Indifference" charset="0"/>
                <a:cs typeface="Glacial Indifference" charset="0"/>
              </a:rPr>
              <a:t>walking into</a:t>
            </a:r>
            <a:r>
              <a:rPr lang="en-US" sz="1100" b="1" dirty="0" smtClean="0">
                <a:solidFill>
                  <a:schemeClr val="bg1"/>
                </a:solidFill>
                <a:latin typeface="Glacial Indifference" charset="0"/>
                <a:ea typeface="Glacial Indifference" charset="0"/>
                <a:cs typeface="Glacial Indifference" charset="0"/>
              </a:rPr>
              <a:t> </a:t>
            </a:r>
            <a:r>
              <a:rPr lang="en-US" sz="1100" dirty="0" smtClean="0">
                <a:solidFill>
                  <a:schemeClr val="bg1"/>
                </a:solidFill>
                <a:latin typeface="Glacial Indifference" charset="0"/>
                <a:ea typeface="Glacial Indifference" charset="0"/>
                <a:cs typeface="Glacial Indifference" charset="0"/>
              </a:rPr>
              <a:t>a local boutique </a:t>
            </a:r>
            <a:r>
              <a:rPr lang="en-US" sz="1600" b="1" dirty="0" smtClean="0">
                <a:solidFill>
                  <a:schemeClr val="bg1"/>
                </a:solidFill>
                <a:latin typeface="Glacial Indifference" charset="0"/>
                <a:ea typeface="Glacial Indifference" charset="0"/>
                <a:cs typeface="Glacial Indifference" charset="0"/>
              </a:rPr>
              <a:t>gym</a:t>
            </a:r>
            <a:r>
              <a:rPr lang="en-US" sz="1100"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on a per-session basis </a:t>
            </a:r>
            <a:r>
              <a:rPr lang="en-US" sz="1100" dirty="0" smtClean="0">
                <a:solidFill>
                  <a:schemeClr val="bg1"/>
                </a:solidFill>
                <a:latin typeface="Glacial Indifference" charset="0"/>
                <a:ea typeface="Glacial Indifference" charset="0"/>
                <a:cs typeface="Glacial Indifference" charset="0"/>
              </a:rPr>
              <a:t>or by using a digital fitness app outside, in a hotel </a:t>
            </a:r>
            <a:r>
              <a:rPr lang="mr-IN" sz="1100"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or almost anywhere for that matter ”</a:t>
            </a:r>
            <a:endParaRPr lang="en-US" sz="1100" dirty="0">
              <a:solidFill>
                <a:schemeClr val="bg1"/>
              </a:solidFill>
              <a:latin typeface="Glacial Indifference" charset="0"/>
              <a:ea typeface="Glacial Indifference" charset="0"/>
              <a:cs typeface="Glacial Indifference" charset="0"/>
            </a:endParaRPr>
          </a:p>
        </p:txBody>
      </p:sp>
      <p:sp>
        <p:nvSpPr>
          <p:cNvPr id="17" name="Shape 75"/>
          <p:cNvSpPr txBox="1"/>
          <p:nvPr/>
        </p:nvSpPr>
        <p:spPr>
          <a:xfrm>
            <a:off x="4785900" y="2299858"/>
            <a:ext cx="3146700" cy="33873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dirty="0">
                <a:solidFill>
                  <a:schemeClr val="bg1"/>
                </a:solidFill>
                <a:latin typeface="Glacial Indifference" charset="0"/>
                <a:ea typeface="Glacial Indifference" charset="0"/>
                <a:cs typeface="Glacial Indifference" charset="0"/>
                <a:sym typeface="Montserrat Light"/>
              </a:rPr>
              <a:t>Adam Zeitsiff, CIO - Gold’s Gym International</a:t>
            </a:r>
            <a:endParaRPr sz="1000" dirty="0">
              <a:solidFill>
                <a:schemeClr val="bg1"/>
              </a:solidFill>
              <a:latin typeface="Glacial Indifference" charset="0"/>
              <a:ea typeface="Glacial Indifference" charset="0"/>
              <a:cs typeface="Glacial Indifference" charset="0"/>
              <a:sym typeface="Montserrat Light"/>
            </a:endParaRPr>
          </a:p>
          <a:p>
            <a:pPr marL="0" lvl="0" indent="0">
              <a:spcBef>
                <a:spcPts val="0"/>
              </a:spcBef>
              <a:spcAft>
                <a:spcPts val="0"/>
              </a:spcAft>
              <a:buNone/>
            </a:pPr>
            <a:r>
              <a:rPr lang="en" sz="600" dirty="0">
                <a:solidFill>
                  <a:schemeClr val="bg1"/>
                </a:solidFill>
                <a:latin typeface="Glacial Indifference" charset="0"/>
                <a:ea typeface="Glacial Indifference" charset="0"/>
                <a:cs typeface="Glacial Indifference" charset="0"/>
                <a:sym typeface="Montserrat Light"/>
              </a:rPr>
              <a:t>January 2018</a:t>
            </a:r>
            <a:endParaRPr sz="600" dirty="0">
              <a:solidFill>
                <a:schemeClr val="bg1"/>
              </a:solidFill>
              <a:latin typeface="Glacial Indifference" charset="0"/>
              <a:ea typeface="Glacial Indifference" charset="0"/>
              <a:cs typeface="Glacial Indifference" charset="0"/>
              <a:sym typeface="Montserrat Light"/>
            </a:endParaRPr>
          </a:p>
        </p:txBody>
      </p:sp>
      <p:sp>
        <p:nvSpPr>
          <p:cNvPr id="18" name="Rectangle 17"/>
          <p:cNvSpPr/>
          <p:nvPr/>
        </p:nvSpPr>
        <p:spPr>
          <a:xfrm>
            <a:off x="457200" y="457200"/>
            <a:ext cx="3678373" cy="830997"/>
          </a:xfrm>
          <a:prstGeom prst="rect">
            <a:avLst/>
          </a:prstGeom>
        </p:spPr>
        <p:txBody>
          <a:bodyPr wrap="square">
            <a:spAutoFit/>
          </a:bodyPr>
          <a:lstStyle/>
          <a:p>
            <a:pPr lvl="0"/>
            <a:r>
              <a:rPr lang="en-US" sz="2400" b="1" dirty="0" smtClean="0">
                <a:solidFill>
                  <a:schemeClr val="bg1"/>
                </a:solidFill>
                <a:latin typeface="Glacial Indifference" charset="0"/>
                <a:ea typeface="Glacial Indifference" charset="0"/>
                <a:cs typeface="Glacial Indifference" charset="0"/>
                <a:sym typeface="Montserrat Light"/>
              </a:rPr>
              <a:t>The industry is taking notice</a:t>
            </a:r>
            <a:endParaRPr lang="en" sz="2400" b="1" dirty="0">
              <a:solidFill>
                <a:schemeClr val="bg1"/>
              </a:solidFill>
              <a:latin typeface="Glacial Indifference" charset="0"/>
              <a:ea typeface="Glacial Indifference" charset="0"/>
              <a:cs typeface="Glacial Indifference" charset="0"/>
              <a:sym typeface="Montserrat Light"/>
            </a:endParaRPr>
          </a:p>
        </p:txBody>
      </p:sp>
      <p:pic>
        <p:nvPicPr>
          <p:cNvPr id="9" name="Picture 8"/>
          <p:cNvPicPr>
            <a:picLocks noChangeAspect="1"/>
          </p:cNvPicPr>
          <p:nvPr/>
        </p:nvPicPr>
        <p:blipFill>
          <a:blip r:embed="rId4"/>
          <a:stretch>
            <a:fillRect/>
          </a:stretch>
        </p:blipFill>
        <p:spPr>
          <a:xfrm>
            <a:off x="175015" y="137160"/>
            <a:ext cx="886166" cy="98845"/>
          </a:xfrm>
          <a:prstGeom prst="rect">
            <a:avLst/>
          </a:prstGeom>
        </p:spPr>
      </p:pic>
      <p:sp>
        <p:nvSpPr>
          <p:cNvPr id="11" name="TextBox 10"/>
          <p:cNvSpPr txBox="1"/>
          <p:nvPr/>
        </p:nvSpPr>
        <p:spPr>
          <a:xfrm>
            <a:off x="6515801" y="49941"/>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sp>
        <p:nvSpPr>
          <p:cNvPr id="2" name="Rectangle 1"/>
          <p:cNvSpPr/>
          <p:nvPr/>
        </p:nvSpPr>
        <p:spPr>
          <a:xfrm>
            <a:off x="4785900" y="2581324"/>
            <a:ext cx="3900900" cy="1000274"/>
          </a:xfrm>
          <a:prstGeom prst="rect">
            <a:avLst/>
          </a:prstGeom>
        </p:spPr>
        <p:txBody>
          <a:bodyPr wrap="square">
            <a:spAutoFit/>
          </a:bodyPr>
          <a:lstStyle/>
          <a:p>
            <a:r>
              <a:rPr lang="en-US" sz="2800"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As </a:t>
            </a:r>
            <a:r>
              <a:rPr lang="en-US" sz="1100" dirty="0">
                <a:solidFill>
                  <a:schemeClr val="bg1"/>
                </a:solidFill>
                <a:latin typeface="Glacial Indifference" charset="0"/>
                <a:ea typeface="Glacial Indifference" charset="0"/>
                <a:cs typeface="Glacial Indifference" charset="0"/>
              </a:rPr>
              <a:t>of 2017, anywhere from </a:t>
            </a:r>
            <a:r>
              <a:rPr lang="en-US" sz="1100" b="1" dirty="0">
                <a:solidFill>
                  <a:schemeClr val="bg1"/>
                </a:solidFill>
                <a:latin typeface="Glacial Indifference" charset="0"/>
                <a:ea typeface="Glacial Indifference" charset="0"/>
                <a:cs typeface="Glacial Indifference" charset="0"/>
              </a:rPr>
              <a:t>5 percent to 26 percent of fitness operators</a:t>
            </a:r>
            <a:r>
              <a:rPr lang="en-US" sz="1100" dirty="0">
                <a:solidFill>
                  <a:schemeClr val="bg1"/>
                </a:solidFill>
                <a:latin typeface="Glacial Indifference" charset="0"/>
                <a:ea typeface="Glacial Indifference" charset="0"/>
                <a:cs typeface="Glacial Indifference" charset="0"/>
              </a:rPr>
              <a:t>, based on their business model, indicated they engaged with </a:t>
            </a:r>
            <a:r>
              <a:rPr lang="en-US" sz="1100" b="1" dirty="0">
                <a:solidFill>
                  <a:schemeClr val="bg1"/>
                </a:solidFill>
                <a:latin typeface="Glacial Indifference" charset="0"/>
                <a:ea typeface="Glacial Indifference" charset="0"/>
                <a:cs typeface="Glacial Indifference" charset="0"/>
              </a:rPr>
              <a:t>digital aggregators</a:t>
            </a:r>
            <a:r>
              <a:rPr lang="en-US" sz="1100" b="1" dirty="0" smtClean="0">
                <a:solidFill>
                  <a:schemeClr val="bg1"/>
                </a:solidFill>
                <a:latin typeface="Glacial Indifference" charset="0"/>
                <a:ea typeface="Glacial Indifference" charset="0"/>
                <a:cs typeface="Glacial Indifference" charset="0"/>
              </a:rPr>
              <a:t>.”</a:t>
            </a:r>
          </a:p>
          <a:p>
            <a:endParaRPr lang="en-US" sz="900" dirty="0" smtClean="0">
              <a:solidFill>
                <a:schemeClr val="bg1"/>
              </a:solidFill>
              <a:latin typeface="Glacial Indifference" charset="0"/>
              <a:ea typeface="Glacial Indifference" charset="0"/>
              <a:cs typeface="Glacial Indifference" charset="0"/>
            </a:endParaRPr>
          </a:p>
        </p:txBody>
      </p:sp>
      <p:sp>
        <p:nvSpPr>
          <p:cNvPr id="12" name="Shape 75"/>
          <p:cNvSpPr txBox="1"/>
          <p:nvPr/>
        </p:nvSpPr>
        <p:spPr>
          <a:xfrm>
            <a:off x="4785900" y="3376867"/>
            <a:ext cx="3146700" cy="33873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000" dirty="0" smtClean="0">
                <a:solidFill>
                  <a:schemeClr val="bg1"/>
                </a:solidFill>
                <a:latin typeface="Glacial Indifference" charset="0"/>
                <a:ea typeface="Glacial Indifference" charset="0"/>
                <a:cs typeface="Glacial Indifference" charset="0"/>
                <a:sym typeface="Montserrat Light"/>
              </a:rPr>
              <a:t>Club Industry</a:t>
            </a:r>
            <a:endParaRPr sz="1000" dirty="0">
              <a:solidFill>
                <a:schemeClr val="bg1"/>
              </a:solidFill>
              <a:latin typeface="Glacial Indifference" charset="0"/>
              <a:ea typeface="Glacial Indifference" charset="0"/>
              <a:cs typeface="Glacial Indifference" charset="0"/>
              <a:sym typeface="Montserrat Light"/>
            </a:endParaRPr>
          </a:p>
          <a:p>
            <a:pPr marL="0" lvl="0" indent="0">
              <a:spcBef>
                <a:spcPts val="0"/>
              </a:spcBef>
              <a:spcAft>
                <a:spcPts val="0"/>
              </a:spcAft>
              <a:buNone/>
            </a:pPr>
            <a:r>
              <a:rPr lang="en-US" sz="600" dirty="0" smtClean="0">
                <a:solidFill>
                  <a:schemeClr val="bg1"/>
                </a:solidFill>
                <a:latin typeface="Glacial Indifference" charset="0"/>
                <a:ea typeface="Glacial Indifference" charset="0"/>
                <a:cs typeface="Glacial Indifference" charset="0"/>
                <a:sym typeface="Montserrat Light"/>
              </a:rPr>
              <a:t>February</a:t>
            </a:r>
            <a:r>
              <a:rPr lang="en" sz="600" dirty="0" smtClean="0">
                <a:solidFill>
                  <a:schemeClr val="bg1"/>
                </a:solidFill>
                <a:latin typeface="Glacial Indifference" charset="0"/>
                <a:ea typeface="Glacial Indifference" charset="0"/>
                <a:cs typeface="Glacial Indifference" charset="0"/>
                <a:sym typeface="Montserrat Light"/>
              </a:rPr>
              <a:t> </a:t>
            </a:r>
            <a:r>
              <a:rPr lang="en" sz="600" dirty="0">
                <a:solidFill>
                  <a:schemeClr val="bg1"/>
                </a:solidFill>
                <a:latin typeface="Glacial Indifference" charset="0"/>
                <a:ea typeface="Glacial Indifference" charset="0"/>
                <a:cs typeface="Glacial Indifference" charset="0"/>
                <a:sym typeface="Montserrat Light"/>
              </a:rPr>
              <a:t>2018</a:t>
            </a:r>
            <a:endParaRPr sz="600" dirty="0">
              <a:solidFill>
                <a:schemeClr val="bg1"/>
              </a:solidFill>
              <a:latin typeface="Glacial Indifference" charset="0"/>
              <a:ea typeface="Glacial Indifference" charset="0"/>
              <a:cs typeface="Glacial Indifference" charset="0"/>
              <a:sym typeface="Montserrat Light"/>
            </a:endParaRPr>
          </a:p>
        </p:txBody>
      </p:sp>
      <p:sp>
        <p:nvSpPr>
          <p:cNvPr id="13" name="Rectangle 12"/>
          <p:cNvSpPr/>
          <p:nvPr/>
        </p:nvSpPr>
        <p:spPr>
          <a:xfrm>
            <a:off x="4785900" y="3747949"/>
            <a:ext cx="3900900" cy="1031051"/>
          </a:xfrm>
          <a:prstGeom prst="rect">
            <a:avLst/>
          </a:prstGeom>
        </p:spPr>
        <p:txBody>
          <a:bodyPr wrap="square">
            <a:spAutoFit/>
          </a:bodyPr>
          <a:lstStyle/>
          <a:p>
            <a:r>
              <a:rPr lang="en-US" sz="2800" dirty="0" smtClean="0">
                <a:solidFill>
                  <a:schemeClr val="bg1"/>
                </a:solidFill>
                <a:latin typeface="Glacial Indifference" charset="0"/>
                <a:ea typeface="Glacial Indifference" charset="0"/>
                <a:cs typeface="Glacial Indifference" charset="0"/>
              </a:rPr>
              <a:t>“</a:t>
            </a:r>
            <a:r>
              <a:rPr lang="en-US" sz="1100" b="1" dirty="0">
                <a:solidFill>
                  <a:schemeClr val="bg1"/>
                </a:solidFill>
                <a:latin typeface="Glacial Indifference" charset="0"/>
                <a:ea typeface="Glacial Indifference" charset="0"/>
                <a:cs typeface="Glacial Indifference" charset="0"/>
              </a:rPr>
              <a:t>Imagine</a:t>
            </a:r>
            <a:r>
              <a:rPr lang="en-US" sz="1100" dirty="0">
                <a:solidFill>
                  <a:schemeClr val="bg1"/>
                </a:solidFill>
                <a:latin typeface="Glacial Indifference" charset="0"/>
                <a:ea typeface="Glacial Indifference" charset="0"/>
                <a:cs typeface="Glacial Indifference" charset="0"/>
              </a:rPr>
              <a:t> a </a:t>
            </a:r>
            <a:r>
              <a:rPr lang="en-US" sz="1100" b="1" dirty="0">
                <a:solidFill>
                  <a:schemeClr val="bg1"/>
                </a:solidFill>
                <a:latin typeface="Glacial Indifference" charset="0"/>
                <a:ea typeface="Glacial Indifference" charset="0"/>
                <a:cs typeface="Glacial Indifference" charset="0"/>
              </a:rPr>
              <a:t>set</a:t>
            </a:r>
            <a:r>
              <a:rPr lang="en-US" sz="1100" dirty="0">
                <a:solidFill>
                  <a:schemeClr val="bg1"/>
                </a:solidFill>
                <a:latin typeface="Glacial Indifference" charset="0"/>
                <a:ea typeface="Glacial Indifference" charset="0"/>
                <a:cs typeface="Glacial Indifference" charset="0"/>
              </a:rPr>
              <a:t> </a:t>
            </a:r>
            <a:r>
              <a:rPr lang="en-US" sz="1100" b="1" dirty="0">
                <a:solidFill>
                  <a:schemeClr val="bg1"/>
                </a:solidFill>
                <a:latin typeface="Glacial Indifference" charset="0"/>
                <a:ea typeface="Glacial Indifference" charset="0"/>
                <a:cs typeface="Glacial Indifference" charset="0"/>
              </a:rPr>
              <a:t>of</a:t>
            </a:r>
            <a:r>
              <a:rPr lang="en-US" sz="1100" dirty="0">
                <a:solidFill>
                  <a:schemeClr val="bg1"/>
                </a:solidFill>
                <a:latin typeface="Glacial Indifference" charset="0"/>
                <a:ea typeface="Glacial Indifference" charset="0"/>
                <a:cs typeface="Glacial Indifference" charset="0"/>
              </a:rPr>
              <a:t> </a:t>
            </a:r>
            <a:r>
              <a:rPr lang="en-US" sz="1100" b="1" dirty="0">
                <a:solidFill>
                  <a:schemeClr val="bg1"/>
                </a:solidFill>
                <a:latin typeface="Glacial Indifference" charset="0"/>
                <a:ea typeface="Glacial Indifference" charset="0"/>
                <a:cs typeface="Glacial Indifference" charset="0"/>
              </a:rPr>
              <a:t>tablets</a:t>
            </a:r>
            <a:r>
              <a:rPr lang="en-US" sz="1100" dirty="0">
                <a:solidFill>
                  <a:schemeClr val="bg1"/>
                </a:solidFill>
                <a:latin typeface="Glacial Indifference" charset="0"/>
                <a:ea typeface="Glacial Indifference" charset="0"/>
                <a:cs typeface="Glacial Indifference" charset="0"/>
              </a:rPr>
              <a:t> </a:t>
            </a:r>
            <a:r>
              <a:rPr lang="en-US" sz="1100" b="1" dirty="0">
                <a:solidFill>
                  <a:schemeClr val="bg1"/>
                </a:solidFill>
                <a:latin typeface="Glacial Indifference" charset="0"/>
                <a:ea typeface="Glacial Indifference" charset="0"/>
                <a:cs typeface="Glacial Indifference" charset="0"/>
              </a:rPr>
              <a:t>when</a:t>
            </a:r>
            <a:r>
              <a:rPr lang="en-US" sz="1100" dirty="0">
                <a:solidFill>
                  <a:schemeClr val="bg1"/>
                </a:solidFill>
                <a:latin typeface="Glacial Indifference" charset="0"/>
                <a:ea typeface="Glacial Indifference" charset="0"/>
                <a:cs typeface="Glacial Indifference" charset="0"/>
              </a:rPr>
              <a:t> </a:t>
            </a:r>
            <a:r>
              <a:rPr lang="en-US" sz="1100" b="1" dirty="0">
                <a:solidFill>
                  <a:schemeClr val="bg1"/>
                </a:solidFill>
                <a:latin typeface="Glacial Indifference" charset="0"/>
                <a:ea typeface="Glacial Indifference" charset="0"/>
                <a:cs typeface="Glacial Indifference" charset="0"/>
              </a:rPr>
              <a:t>you</a:t>
            </a:r>
            <a:r>
              <a:rPr lang="en-US" sz="1100" dirty="0">
                <a:solidFill>
                  <a:schemeClr val="bg1"/>
                </a:solidFill>
                <a:latin typeface="Glacial Indifference" charset="0"/>
                <a:ea typeface="Glacial Indifference" charset="0"/>
                <a:cs typeface="Glacial Indifference" charset="0"/>
              </a:rPr>
              <a:t> </a:t>
            </a:r>
            <a:r>
              <a:rPr lang="en-US" sz="1100" b="1" dirty="0">
                <a:solidFill>
                  <a:schemeClr val="bg1"/>
                </a:solidFill>
                <a:latin typeface="Glacial Indifference" charset="0"/>
                <a:ea typeface="Glacial Indifference" charset="0"/>
                <a:cs typeface="Glacial Indifference" charset="0"/>
              </a:rPr>
              <a:t>arrive</a:t>
            </a:r>
            <a:r>
              <a:rPr lang="en-US" sz="1100" dirty="0">
                <a:solidFill>
                  <a:schemeClr val="bg1"/>
                </a:solidFill>
                <a:latin typeface="Glacial Indifference" charset="0"/>
                <a:ea typeface="Glacial Indifference" charset="0"/>
                <a:cs typeface="Glacial Indifference" charset="0"/>
              </a:rPr>
              <a:t>, and other self-service options to </a:t>
            </a:r>
            <a:r>
              <a:rPr lang="en-US" sz="1100" b="1" dirty="0">
                <a:solidFill>
                  <a:schemeClr val="bg1"/>
                </a:solidFill>
                <a:latin typeface="Glacial Indifference" charset="0"/>
                <a:ea typeface="Glacial Indifference" charset="0"/>
                <a:cs typeface="Glacial Indifference" charset="0"/>
              </a:rPr>
              <a:t>streamline</a:t>
            </a:r>
            <a:r>
              <a:rPr lang="en-US" sz="1100" dirty="0">
                <a:solidFill>
                  <a:schemeClr val="bg1"/>
                </a:solidFill>
                <a:latin typeface="Glacial Indifference" charset="0"/>
                <a:ea typeface="Glacial Indifference" charset="0"/>
                <a:cs typeface="Glacial Indifference" charset="0"/>
              </a:rPr>
              <a:t> </a:t>
            </a:r>
            <a:r>
              <a:rPr lang="en-US" sz="1100" b="1" dirty="0">
                <a:solidFill>
                  <a:schemeClr val="bg1"/>
                </a:solidFill>
                <a:latin typeface="Glacial Indifference" charset="0"/>
                <a:ea typeface="Glacial Indifference" charset="0"/>
                <a:cs typeface="Glacial Indifference" charset="0"/>
              </a:rPr>
              <a:t>a</a:t>
            </a:r>
            <a:r>
              <a:rPr lang="en-US" sz="1100" dirty="0">
                <a:solidFill>
                  <a:schemeClr val="bg1"/>
                </a:solidFill>
                <a:latin typeface="Glacial Indifference" charset="0"/>
                <a:ea typeface="Glacial Indifference" charset="0"/>
                <a:cs typeface="Glacial Indifference" charset="0"/>
              </a:rPr>
              <a:t> </a:t>
            </a:r>
            <a:r>
              <a:rPr lang="en-US" sz="1100" b="1" dirty="0">
                <a:solidFill>
                  <a:schemeClr val="bg1"/>
                </a:solidFill>
                <a:latin typeface="Glacial Indifference" charset="0"/>
                <a:ea typeface="Glacial Indifference" charset="0"/>
                <a:cs typeface="Glacial Indifference" charset="0"/>
              </a:rPr>
              <a:t>large</a:t>
            </a:r>
            <a:r>
              <a:rPr lang="en-US" sz="1100" dirty="0">
                <a:solidFill>
                  <a:schemeClr val="bg1"/>
                </a:solidFill>
                <a:latin typeface="Glacial Indifference" charset="0"/>
                <a:ea typeface="Glacial Indifference" charset="0"/>
                <a:cs typeface="Glacial Indifference" charset="0"/>
              </a:rPr>
              <a:t> </a:t>
            </a:r>
            <a:r>
              <a:rPr lang="en-US" sz="1100" b="1" dirty="0">
                <a:solidFill>
                  <a:schemeClr val="bg1"/>
                </a:solidFill>
                <a:latin typeface="Glacial Indifference" charset="0"/>
                <a:ea typeface="Glacial Indifference" charset="0"/>
                <a:cs typeface="Glacial Indifference" charset="0"/>
              </a:rPr>
              <a:t>group</a:t>
            </a:r>
            <a:r>
              <a:rPr lang="en-US" sz="1100" dirty="0">
                <a:solidFill>
                  <a:schemeClr val="bg1"/>
                </a:solidFill>
                <a:latin typeface="Glacial Indifference" charset="0"/>
                <a:ea typeface="Glacial Indifference" charset="0"/>
                <a:cs typeface="Glacial Indifference" charset="0"/>
              </a:rPr>
              <a:t> of individuals </a:t>
            </a:r>
            <a:r>
              <a:rPr lang="en-US" sz="1100" b="1" dirty="0">
                <a:solidFill>
                  <a:schemeClr val="bg1"/>
                </a:solidFill>
                <a:latin typeface="Glacial Indifference" charset="0"/>
                <a:ea typeface="Glacial Indifference" charset="0"/>
                <a:cs typeface="Glacial Indifference" charset="0"/>
              </a:rPr>
              <a:t>arriving</a:t>
            </a:r>
            <a:r>
              <a:rPr lang="en-US" sz="1100" dirty="0">
                <a:solidFill>
                  <a:schemeClr val="bg1"/>
                </a:solidFill>
                <a:latin typeface="Glacial Indifference" charset="0"/>
                <a:ea typeface="Glacial Indifference" charset="0"/>
                <a:cs typeface="Glacial Indifference" charset="0"/>
              </a:rPr>
              <a:t> </a:t>
            </a:r>
            <a:r>
              <a:rPr lang="en-US" sz="1100" b="1" dirty="0">
                <a:solidFill>
                  <a:schemeClr val="bg1"/>
                </a:solidFill>
                <a:latin typeface="Glacial Indifference" charset="0"/>
                <a:ea typeface="Glacial Indifference" charset="0"/>
                <a:cs typeface="Glacial Indifference" charset="0"/>
              </a:rPr>
              <a:t>at</a:t>
            </a:r>
            <a:r>
              <a:rPr lang="en-US" sz="1100" dirty="0">
                <a:solidFill>
                  <a:schemeClr val="bg1"/>
                </a:solidFill>
                <a:latin typeface="Glacial Indifference" charset="0"/>
                <a:ea typeface="Glacial Indifference" charset="0"/>
                <a:cs typeface="Glacial Indifference" charset="0"/>
              </a:rPr>
              <a:t> </a:t>
            </a:r>
            <a:r>
              <a:rPr lang="en-US" sz="1100" b="1" dirty="0">
                <a:solidFill>
                  <a:schemeClr val="bg1"/>
                </a:solidFill>
                <a:latin typeface="Glacial Indifference" charset="0"/>
                <a:ea typeface="Glacial Indifference" charset="0"/>
                <a:cs typeface="Glacial Indifference" charset="0"/>
              </a:rPr>
              <a:t>once</a:t>
            </a:r>
            <a:r>
              <a:rPr lang="en-US" sz="1100" dirty="0">
                <a:solidFill>
                  <a:schemeClr val="bg1"/>
                </a:solidFill>
                <a:latin typeface="Glacial Indifference" charset="0"/>
                <a:ea typeface="Glacial Indifference" charset="0"/>
                <a:cs typeface="Glacial Indifference" charset="0"/>
              </a:rPr>
              <a:t>, with helpful service professionals available as </a:t>
            </a:r>
            <a:r>
              <a:rPr lang="en-US" sz="1100" dirty="0" smtClean="0">
                <a:solidFill>
                  <a:schemeClr val="bg1"/>
                </a:solidFill>
                <a:latin typeface="Glacial Indifference" charset="0"/>
                <a:ea typeface="Glacial Indifference" charset="0"/>
                <a:cs typeface="Glacial Indifference" charset="0"/>
              </a:rPr>
              <a:t>needed”</a:t>
            </a:r>
            <a:endParaRPr lang="en-US" sz="900" dirty="0" smtClean="0">
              <a:solidFill>
                <a:schemeClr val="bg1"/>
              </a:solidFill>
              <a:latin typeface="Glacial Indifference" charset="0"/>
              <a:ea typeface="Glacial Indifference" charset="0"/>
              <a:cs typeface="Glacial Indifference" charset="0"/>
            </a:endParaRPr>
          </a:p>
        </p:txBody>
      </p:sp>
      <p:sp>
        <p:nvSpPr>
          <p:cNvPr id="14" name="Shape 75"/>
          <p:cNvSpPr txBox="1"/>
          <p:nvPr/>
        </p:nvSpPr>
        <p:spPr>
          <a:xfrm>
            <a:off x="4785900" y="4682179"/>
            <a:ext cx="3146700" cy="33873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000" dirty="0" smtClean="0">
                <a:solidFill>
                  <a:schemeClr val="bg1"/>
                </a:solidFill>
                <a:latin typeface="Glacial Indifference" charset="0"/>
                <a:ea typeface="Glacial Indifference" charset="0"/>
                <a:cs typeface="Glacial Indifference" charset="0"/>
                <a:sym typeface="Montserrat Light"/>
              </a:rPr>
              <a:t>Well + Good</a:t>
            </a:r>
            <a:endParaRPr sz="1000" dirty="0">
              <a:solidFill>
                <a:schemeClr val="bg1"/>
              </a:solidFill>
              <a:latin typeface="Glacial Indifference" charset="0"/>
              <a:ea typeface="Glacial Indifference" charset="0"/>
              <a:cs typeface="Glacial Indifference" charset="0"/>
              <a:sym typeface="Montserrat Light"/>
            </a:endParaRPr>
          </a:p>
          <a:p>
            <a:pPr marL="0" lvl="0" indent="0">
              <a:spcBef>
                <a:spcPts val="0"/>
              </a:spcBef>
              <a:spcAft>
                <a:spcPts val="0"/>
              </a:spcAft>
              <a:buNone/>
            </a:pPr>
            <a:r>
              <a:rPr lang="en-US" sz="600" dirty="0" smtClean="0">
                <a:solidFill>
                  <a:schemeClr val="bg1"/>
                </a:solidFill>
                <a:latin typeface="Glacial Indifference" charset="0"/>
                <a:ea typeface="Glacial Indifference" charset="0"/>
                <a:cs typeface="Glacial Indifference" charset="0"/>
                <a:sym typeface="Montserrat Light"/>
              </a:rPr>
              <a:t>April </a:t>
            </a:r>
            <a:r>
              <a:rPr lang="en" sz="600" dirty="0" smtClean="0">
                <a:solidFill>
                  <a:schemeClr val="bg1"/>
                </a:solidFill>
                <a:latin typeface="Glacial Indifference" charset="0"/>
                <a:ea typeface="Glacial Indifference" charset="0"/>
                <a:cs typeface="Glacial Indifference" charset="0"/>
                <a:sym typeface="Montserrat Light"/>
              </a:rPr>
              <a:t>2018</a:t>
            </a:r>
            <a:endParaRPr sz="600" dirty="0">
              <a:solidFill>
                <a:schemeClr val="bg1"/>
              </a:solidFill>
              <a:latin typeface="Glacial Indifference" charset="0"/>
              <a:ea typeface="Glacial Indifference" charset="0"/>
              <a:cs typeface="Glacial Indifference" charset="0"/>
              <a:sym typeface="Montserrat Light"/>
            </a:endParaRPr>
          </a:p>
        </p:txBody>
      </p:sp>
    </p:spTree>
    <p:extLst>
      <p:ext uri="{BB962C8B-B14F-4D97-AF65-F5344CB8AC3E}">
        <p14:creationId xmlns:p14="http://schemas.microsoft.com/office/powerpoint/2010/main" val="1335927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10710" r="642" b="6073"/>
          <a:stretch/>
        </p:blipFill>
        <p:spPr>
          <a:xfrm flipH="1">
            <a:off x="0" y="0"/>
            <a:ext cx="9159498" cy="5143500"/>
          </a:xfrm>
          <a:prstGeom prst="rect">
            <a:avLst/>
          </a:prstGeom>
        </p:spPr>
      </p:pic>
      <p:sp>
        <p:nvSpPr>
          <p:cNvPr id="8" name="Rounded Rectangle 7"/>
          <p:cNvSpPr/>
          <p:nvPr/>
        </p:nvSpPr>
        <p:spPr>
          <a:xfrm>
            <a:off x="0" y="410024"/>
            <a:ext cx="9171268" cy="1038004"/>
          </a:xfrm>
          <a:prstGeom prst="roundRect">
            <a:avLst>
              <a:gd name="adj" fmla="val 0"/>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a:xfrm>
            <a:off x="8498096"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6</a:t>
            </a:fld>
            <a:endParaRPr lang="uk-UA" dirty="0">
              <a:solidFill>
                <a:schemeClr val="bg1"/>
              </a:solidFill>
              <a:latin typeface="Montserrat" charset="0"/>
              <a:ea typeface="Montserrat" charset="0"/>
              <a:cs typeface="Montserrat" charset="0"/>
            </a:endParaRPr>
          </a:p>
        </p:txBody>
      </p:sp>
      <p:sp>
        <p:nvSpPr>
          <p:cNvPr id="2" name="TextBox 1"/>
          <p:cNvSpPr txBox="1"/>
          <p:nvPr/>
        </p:nvSpPr>
        <p:spPr>
          <a:xfrm>
            <a:off x="3386379" y="698193"/>
            <a:ext cx="2371241" cy="461665"/>
          </a:xfrm>
          <a:prstGeom prst="rect">
            <a:avLst/>
          </a:prstGeom>
          <a:noFill/>
        </p:spPr>
        <p:txBody>
          <a:bodyPr wrap="square" rtlCol="0">
            <a:spAutoFit/>
          </a:bodyPr>
          <a:lstStyle/>
          <a:p>
            <a:pPr algn="ctr"/>
            <a:r>
              <a:rPr lang="en-US" sz="2400" b="1" dirty="0" smtClean="0">
                <a:solidFill>
                  <a:schemeClr val="bg1"/>
                </a:solidFill>
                <a:latin typeface="Glacial Indifference" charset="0"/>
                <a:ea typeface="Glacial Indifference" charset="0"/>
                <a:cs typeface="Glacial Indifference" charset="0"/>
              </a:rPr>
              <a:t>What if…</a:t>
            </a:r>
            <a:endParaRPr lang="en-US" sz="2400" b="1" dirty="0">
              <a:solidFill>
                <a:schemeClr val="bg1"/>
              </a:solidFill>
              <a:latin typeface="Glacial Indifference" charset="0"/>
              <a:ea typeface="Glacial Indifference" charset="0"/>
              <a:cs typeface="Glacial Indifference" charset="0"/>
            </a:endParaRPr>
          </a:p>
        </p:txBody>
      </p:sp>
      <p:sp>
        <p:nvSpPr>
          <p:cNvPr id="5" name="Rectangle 4"/>
          <p:cNvSpPr/>
          <p:nvPr/>
        </p:nvSpPr>
        <p:spPr>
          <a:xfrm>
            <a:off x="1836549" y="2187460"/>
            <a:ext cx="5486400" cy="1015663"/>
          </a:xfrm>
          <a:prstGeom prst="rect">
            <a:avLst/>
          </a:prstGeom>
        </p:spPr>
        <p:txBody>
          <a:bodyPr wrap="square">
            <a:spAutoFit/>
          </a:bodyPr>
          <a:lstStyle/>
          <a:p>
            <a:pPr algn="ctr"/>
            <a:r>
              <a:rPr lang="en-US" sz="2000" dirty="0">
                <a:solidFill>
                  <a:schemeClr val="bg1"/>
                </a:solidFill>
                <a:latin typeface="Glacial Indifference" charset="0"/>
                <a:ea typeface="Glacial Indifference" charset="0"/>
                <a:cs typeface="Glacial Indifference" charset="0"/>
              </a:rPr>
              <a:t>there </a:t>
            </a:r>
            <a:r>
              <a:rPr lang="en-US" sz="2000" dirty="0" smtClean="0">
                <a:solidFill>
                  <a:schemeClr val="bg1"/>
                </a:solidFill>
                <a:latin typeface="Glacial Indifference" charset="0"/>
                <a:ea typeface="Glacial Indifference" charset="0"/>
                <a:cs typeface="Glacial Indifference" charset="0"/>
              </a:rPr>
              <a:t>were a </a:t>
            </a:r>
            <a:r>
              <a:rPr lang="en-US" sz="2000" dirty="0">
                <a:solidFill>
                  <a:schemeClr val="bg1"/>
                </a:solidFill>
                <a:latin typeface="Glacial Indifference" charset="0"/>
                <a:ea typeface="Glacial Indifference" charset="0"/>
                <a:cs typeface="Glacial Indifference" charset="0"/>
              </a:rPr>
              <a:t>solution </a:t>
            </a:r>
            <a:r>
              <a:rPr lang="en-US" sz="2000" dirty="0" smtClean="0">
                <a:solidFill>
                  <a:schemeClr val="bg1"/>
                </a:solidFill>
                <a:latin typeface="Glacial Indifference" charset="0"/>
                <a:ea typeface="Glacial Indifference" charset="0"/>
                <a:cs typeface="Glacial Indifference" charset="0"/>
              </a:rPr>
              <a:t>that offered gym users a personalized fitness experience while enabling gym facilities to deliver at scale?</a:t>
            </a:r>
            <a:endParaRPr lang="en-US" sz="2000" dirty="0">
              <a:solidFill>
                <a:schemeClr val="bg1"/>
              </a:solidFill>
            </a:endParaRPr>
          </a:p>
        </p:txBody>
      </p:sp>
      <p:pic>
        <p:nvPicPr>
          <p:cNvPr id="9" name="Picture 8"/>
          <p:cNvPicPr>
            <a:picLocks noChangeAspect="1"/>
          </p:cNvPicPr>
          <p:nvPr/>
        </p:nvPicPr>
        <p:blipFill>
          <a:blip r:embed="rId4"/>
          <a:stretch>
            <a:fillRect/>
          </a:stretch>
        </p:blipFill>
        <p:spPr>
          <a:xfrm>
            <a:off x="175015" y="137160"/>
            <a:ext cx="886166" cy="98845"/>
          </a:xfrm>
          <a:prstGeom prst="rect">
            <a:avLst/>
          </a:prstGeom>
        </p:spPr>
      </p:pic>
      <p:sp>
        <p:nvSpPr>
          <p:cNvPr id="10" name="TextBox 9"/>
          <p:cNvSpPr txBox="1"/>
          <p:nvPr/>
        </p:nvSpPr>
        <p:spPr>
          <a:xfrm>
            <a:off x="6515801" y="49941"/>
            <a:ext cx="3298676" cy="230832"/>
          </a:xfrm>
          <a:prstGeom prst="rect">
            <a:avLst/>
          </a:prstGeom>
          <a:noFill/>
        </p:spPr>
        <p:txBody>
          <a:bodyPr wrap="square" rtlCol="0">
            <a:spAutoFit/>
          </a:bodyPr>
          <a:lstStyle/>
          <a:p>
            <a:r>
              <a:rPr lang="en-US" sz="900" b="1" dirty="0" smtClean="0">
                <a:solidFill>
                  <a:schemeClr val="bg1"/>
                </a:solidFill>
                <a:latin typeface="Glacial Indifference" charset="0"/>
                <a:ea typeface="Glacial Indifference" charset="0"/>
                <a:cs typeface="Glacial Indifference" charset="0"/>
              </a:rPr>
              <a:t>OPPORTUNITY</a:t>
            </a:r>
            <a:r>
              <a:rPr lang="en-US" sz="900" dirty="0" smtClean="0">
                <a:solidFill>
                  <a:schemeClr val="bg1"/>
                </a:solidFill>
                <a:latin typeface="Glacial Indifference" charset="0"/>
                <a:ea typeface="Glacial Indifference" charset="0"/>
                <a:cs typeface="Glacial Indifference" charset="0"/>
              </a:rPr>
              <a:t> | SOLUTION | BUSINESS</a:t>
            </a:r>
            <a:endParaRPr lang="en-US" sz="900" dirty="0">
              <a:solidFill>
                <a:schemeClr val="bg1"/>
              </a:solidFill>
              <a:latin typeface="Glacial Indifference" charset="0"/>
              <a:ea typeface="Glacial Indifference" charset="0"/>
              <a:cs typeface="Glacial Indifference" charset="0"/>
            </a:endParaRPr>
          </a:p>
        </p:txBody>
      </p:sp>
      <p:cxnSp>
        <p:nvCxnSpPr>
          <p:cNvPr id="13" name="Straight Connector 12"/>
          <p:cNvCxnSpPr/>
          <p:nvPr/>
        </p:nvCxnSpPr>
        <p:spPr>
          <a:xfrm>
            <a:off x="2926080" y="3781192"/>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695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7"/>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cxnSp>
        <p:nvCxnSpPr>
          <p:cNvPr id="42" name="Straight Connector 41"/>
          <p:cNvCxnSpPr/>
          <p:nvPr/>
        </p:nvCxnSpPr>
        <p:spPr>
          <a:xfrm flipV="1">
            <a:off x="-435429" y="2571750"/>
            <a:ext cx="10119360" cy="975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416"/>
          <p:cNvSpPr txBox="1"/>
          <p:nvPr/>
        </p:nvSpPr>
        <p:spPr>
          <a:xfrm>
            <a:off x="8705196" y="-895820"/>
            <a:ext cx="8326010" cy="846775"/>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Customer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cxnSp>
        <p:nvCxnSpPr>
          <p:cNvPr id="43" name="Straight Connector 42"/>
          <p:cNvCxnSpPr/>
          <p:nvPr/>
        </p:nvCxnSpPr>
        <p:spPr>
          <a:xfrm flipH="1">
            <a:off x="1385315" y="-1246551"/>
            <a:ext cx="3479362" cy="7223"/>
          </a:xfrm>
          <a:prstGeom prst="line">
            <a:avLst/>
          </a:prstGeom>
          <a:ln w="19050" cmpd="sng">
            <a:solidFill>
              <a:srgbClr val="0081AF"/>
            </a:solidFill>
            <a:prstDash val="sysDash"/>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992077" y="1093185"/>
            <a:ext cx="3318122" cy="2869190"/>
            <a:chOff x="3924634" y="1075767"/>
            <a:chExt cx="3410990" cy="2869190"/>
          </a:xfrm>
        </p:grpSpPr>
        <p:cxnSp>
          <p:nvCxnSpPr>
            <p:cNvPr id="57" name="Straight Arrow Connector 56"/>
            <p:cNvCxnSpPr/>
            <p:nvPr/>
          </p:nvCxnSpPr>
          <p:spPr>
            <a:xfrm>
              <a:off x="4042025" y="1075767"/>
              <a:ext cx="1071590" cy="17418"/>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3924634" y="3923458"/>
              <a:ext cx="1072416" cy="21499"/>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7334097" y="2169106"/>
              <a:ext cx="1527" cy="895902"/>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85" name="Picture 84"/>
          <p:cNvPicPr>
            <a:picLocks noChangeAspect="1"/>
          </p:cNvPicPr>
          <p:nvPr/>
        </p:nvPicPr>
        <p:blipFill>
          <a:blip r:embed="rId4"/>
          <a:stretch>
            <a:fillRect/>
          </a:stretch>
        </p:blipFill>
        <p:spPr>
          <a:xfrm>
            <a:off x="4513686" y="-1085568"/>
            <a:ext cx="4097059" cy="456995"/>
          </a:xfrm>
          <a:prstGeom prst="rect">
            <a:avLst/>
          </a:prstGeom>
        </p:spPr>
      </p:pic>
      <p:grpSp>
        <p:nvGrpSpPr>
          <p:cNvPr id="6" name="Group 5"/>
          <p:cNvGrpSpPr/>
          <p:nvPr/>
        </p:nvGrpSpPr>
        <p:grpSpPr>
          <a:xfrm>
            <a:off x="1666896" y="164828"/>
            <a:ext cx="1956226" cy="1148042"/>
            <a:chOff x="1543294" y="161811"/>
            <a:chExt cx="1956226" cy="1148042"/>
          </a:xfrm>
        </p:grpSpPr>
        <p:sp>
          <p:nvSpPr>
            <p:cNvPr id="201" name="Shape 201"/>
            <p:cNvSpPr txBox="1"/>
            <p:nvPr/>
          </p:nvSpPr>
          <p:spPr>
            <a:xfrm>
              <a:off x="1543294" y="161811"/>
              <a:ext cx="1920424" cy="328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Discover</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76" name="TextBox 75"/>
            <p:cNvSpPr txBox="1"/>
            <p:nvPr/>
          </p:nvSpPr>
          <p:spPr>
            <a:xfrm>
              <a:off x="1601052" y="786633"/>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gyms in your community</a:t>
              </a:r>
              <a:endParaRPr lang="en-US" dirty="0">
                <a:solidFill>
                  <a:schemeClr val="bg1"/>
                </a:solidFill>
                <a:latin typeface="Glacial Indifference" charset="0"/>
                <a:ea typeface="Glacial Indifference" charset="0"/>
                <a:cs typeface="Glacial Indifference" charset="0"/>
              </a:endParaRPr>
            </a:p>
          </p:txBody>
        </p:sp>
      </p:grpSp>
      <p:grpSp>
        <p:nvGrpSpPr>
          <p:cNvPr id="5" name="Group 4"/>
          <p:cNvGrpSpPr/>
          <p:nvPr/>
        </p:nvGrpSpPr>
        <p:grpSpPr>
          <a:xfrm>
            <a:off x="5286573" y="172406"/>
            <a:ext cx="2227983" cy="1117916"/>
            <a:chOff x="5286573" y="172406"/>
            <a:chExt cx="2227983" cy="1117916"/>
          </a:xfrm>
        </p:grpSpPr>
        <p:sp>
          <p:nvSpPr>
            <p:cNvPr id="202" name="Shape 202"/>
            <p:cNvSpPr txBox="1"/>
            <p:nvPr/>
          </p:nvSpPr>
          <p:spPr>
            <a:xfrm>
              <a:off x="5286573" y="172406"/>
              <a:ext cx="2227983" cy="318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bg1"/>
                  </a:solidFill>
                  <a:latin typeface="Glacial Indifference" charset="0"/>
                  <a:ea typeface="Glacial Indifference" charset="0"/>
                  <a:cs typeface="Glacial Indifference" charset="0"/>
                  <a:sym typeface="Montserrat Medium"/>
                </a:rPr>
                <a:t>Check-in</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0" name="TextBox 89"/>
            <p:cNvSpPr txBox="1"/>
            <p:nvPr/>
          </p:nvSpPr>
          <p:spPr>
            <a:xfrm>
              <a:off x="5507898" y="7671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with a quick and easy scan</a:t>
              </a:r>
              <a:endParaRPr lang="en-US" dirty="0">
                <a:solidFill>
                  <a:schemeClr val="bg1"/>
                </a:solidFill>
                <a:latin typeface="Glacial Indifference" charset="0"/>
                <a:ea typeface="Glacial Indifference" charset="0"/>
                <a:cs typeface="Glacial Indifference" charset="0"/>
              </a:endParaRPr>
            </a:p>
          </p:txBody>
        </p:sp>
      </p:grpSp>
      <p:grpSp>
        <p:nvGrpSpPr>
          <p:cNvPr id="4" name="Group 3"/>
          <p:cNvGrpSpPr/>
          <p:nvPr/>
        </p:nvGrpSpPr>
        <p:grpSpPr>
          <a:xfrm>
            <a:off x="5321419" y="3655075"/>
            <a:ext cx="2158290" cy="835645"/>
            <a:chOff x="5507898" y="3596039"/>
            <a:chExt cx="2158290" cy="835645"/>
          </a:xfrm>
        </p:grpSpPr>
        <p:sp>
          <p:nvSpPr>
            <p:cNvPr id="61" name="Shape 204"/>
            <p:cNvSpPr txBox="1"/>
            <p:nvPr/>
          </p:nvSpPr>
          <p:spPr>
            <a:xfrm>
              <a:off x="5507898" y="3596039"/>
              <a:ext cx="1766918" cy="338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chemeClr val="bg1"/>
                  </a:solidFill>
                  <a:latin typeface="Glacial Indifference" charset="0"/>
                  <a:ea typeface="Glacial Indifference" charset="0"/>
                  <a:cs typeface="Glacial Indifference" charset="0"/>
                  <a:sym typeface="Montserrat Medium"/>
                </a:rPr>
                <a:t>FlexIt!</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1" name="TextBox 90"/>
            <p:cNvSpPr txBox="1"/>
            <p:nvPr/>
          </p:nvSpPr>
          <p:spPr>
            <a:xfrm>
              <a:off x="5767720" y="4123907"/>
              <a:ext cx="1898468" cy="307777"/>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using the mobile app</a:t>
              </a:r>
              <a:endParaRPr lang="en-US" dirty="0">
                <a:solidFill>
                  <a:schemeClr val="bg1"/>
                </a:solidFill>
                <a:latin typeface="Glacial Indifference" charset="0"/>
                <a:ea typeface="Glacial Indifference" charset="0"/>
                <a:cs typeface="Glacial Indifference" charset="0"/>
              </a:endParaRPr>
            </a:p>
          </p:txBody>
        </p:sp>
      </p:grpSp>
      <p:grpSp>
        <p:nvGrpSpPr>
          <p:cNvPr id="3" name="Group 2"/>
          <p:cNvGrpSpPr/>
          <p:nvPr/>
        </p:nvGrpSpPr>
        <p:grpSpPr>
          <a:xfrm>
            <a:off x="1529592" y="3618455"/>
            <a:ext cx="2076957" cy="1051947"/>
            <a:chOff x="1442245" y="3588875"/>
            <a:chExt cx="2076957" cy="1051947"/>
          </a:xfrm>
        </p:grpSpPr>
        <p:sp>
          <p:nvSpPr>
            <p:cNvPr id="203" name="Shape 203"/>
            <p:cNvSpPr txBox="1"/>
            <p:nvPr/>
          </p:nvSpPr>
          <p:spPr>
            <a:xfrm>
              <a:off x="1442245" y="3588875"/>
              <a:ext cx="1804283" cy="3459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Review</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2" name="TextBox 91"/>
            <p:cNvSpPr txBox="1"/>
            <p:nvPr/>
          </p:nvSpPr>
          <p:spPr>
            <a:xfrm>
              <a:off x="1620734" y="41176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your activity and progress</a:t>
              </a:r>
              <a:endParaRPr lang="en-US" dirty="0">
                <a:solidFill>
                  <a:schemeClr val="bg1"/>
                </a:solidFill>
                <a:latin typeface="Glacial Indifference" charset="0"/>
                <a:ea typeface="Glacial Indifference" charset="0"/>
                <a:cs typeface="Glacial Indifference" charset="0"/>
              </a:endParaRPr>
            </a:p>
          </p:txBody>
        </p:sp>
      </p:grpSp>
      <p:cxnSp>
        <p:nvCxnSpPr>
          <p:cNvPr id="84" name="Straight Connector 83"/>
          <p:cNvCxnSpPr/>
          <p:nvPr/>
        </p:nvCxnSpPr>
        <p:spPr>
          <a:xfrm>
            <a:off x="4572000" y="-53346"/>
            <a:ext cx="0" cy="5722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2226228" y="1575322"/>
            <a:ext cx="4691539" cy="1925992"/>
            <a:chOff x="2226228" y="1575322"/>
            <a:chExt cx="4691539" cy="1925992"/>
          </a:xfrm>
        </p:grpSpPr>
        <p:sp>
          <p:nvSpPr>
            <p:cNvPr id="73" name="Shape 414"/>
            <p:cNvSpPr/>
            <p:nvPr/>
          </p:nvSpPr>
          <p:spPr>
            <a:xfrm rot="10800000" flipH="1">
              <a:off x="2226228" y="1575322"/>
              <a:ext cx="4691539" cy="1925992"/>
            </a:xfrm>
            <a:prstGeom prst="round2SameRect">
              <a:avLst>
                <a:gd name="adj1" fmla="val 9318"/>
                <a:gd name="adj2" fmla="val 10649"/>
              </a:avLst>
            </a:prstGeom>
            <a:solidFill>
              <a:schemeClr val="bg1"/>
            </a:solidFill>
            <a:ln w="22225">
              <a:solidFill>
                <a:srgbClr val="70E4F9"/>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1" name="Picture 70"/>
            <p:cNvPicPr>
              <a:picLocks noChangeAspect="1"/>
            </p:cNvPicPr>
            <p:nvPr/>
          </p:nvPicPr>
          <p:blipFill>
            <a:blip r:embed="rId5"/>
            <a:stretch>
              <a:fillRect/>
            </a:stretch>
          </p:blipFill>
          <p:spPr>
            <a:xfrm>
              <a:off x="2427039" y="1727721"/>
              <a:ext cx="4289915" cy="1129386"/>
            </a:xfrm>
            <a:prstGeom prst="rect">
              <a:avLst/>
            </a:prstGeom>
          </p:spPr>
        </p:pic>
      </p:grpSp>
      <p:pic>
        <p:nvPicPr>
          <p:cNvPr id="29" name="Picture 28"/>
          <p:cNvPicPr>
            <a:picLocks noChangeAspect="1"/>
          </p:cNvPicPr>
          <p:nvPr/>
        </p:nvPicPr>
        <p:blipFill>
          <a:blip r:embed="rId4"/>
          <a:stretch>
            <a:fillRect/>
          </a:stretch>
        </p:blipFill>
        <p:spPr>
          <a:xfrm>
            <a:off x="175015" y="137160"/>
            <a:ext cx="886166" cy="98845"/>
          </a:xfrm>
          <a:prstGeom prst="rect">
            <a:avLst/>
          </a:prstGeom>
        </p:spPr>
      </p:pic>
      <p:sp>
        <p:nvSpPr>
          <p:cNvPr id="31" name="TextBox 30"/>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9903" y="329261"/>
            <a:ext cx="2191522" cy="219152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429" y="414329"/>
            <a:ext cx="2103120" cy="210312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872" y="2807393"/>
            <a:ext cx="2182054" cy="2182054"/>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3384" y="2807393"/>
            <a:ext cx="2230950" cy="2230950"/>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7</a:t>
            </a:fld>
            <a:endParaRPr dirty="0">
              <a:solidFill>
                <a:schemeClr val="bg1"/>
              </a:solidFill>
              <a:latin typeface="Montserrat"/>
              <a:ea typeface="Montserrat"/>
              <a:cs typeface="Montserrat"/>
              <a:sym typeface="Montserrat"/>
            </a:endParaRPr>
          </a:p>
        </p:txBody>
      </p:sp>
      <p:sp>
        <p:nvSpPr>
          <p:cNvPr id="10" name="TextBox 9"/>
          <p:cNvSpPr txBox="1"/>
          <p:nvPr/>
        </p:nvSpPr>
        <p:spPr>
          <a:xfrm>
            <a:off x="2427039" y="2762739"/>
            <a:ext cx="4289915" cy="338554"/>
          </a:xfrm>
          <a:prstGeom prst="rect">
            <a:avLst/>
          </a:prstGeom>
          <a:noFill/>
        </p:spPr>
        <p:txBody>
          <a:bodyPr wrap="square" rtlCol="0">
            <a:spAutoFit/>
          </a:bodyPr>
          <a:lstStyle/>
          <a:p>
            <a:pPr algn="ctr"/>
            <a:r>
              <a:rPr lang="en-US" sz="800" dirty="0" smtClean="0">
                <a:latin typeface="Glacial Indifference" charset="0"/>
              </a:rPr>
              <a:t>THE A-LA-CARTE FITNESS SOLUTION THAT ALLOWS USERS TO WORK-OUT WHERE THEY WANT, WHEN THEY WANT  AND PAY ONLY FOR THE TIME THEY USE</a:t>
            </a:r>
            <a:endParaRPr lang="en-US" sz="800" dirty="0">
              <a:latin typeface="Glacial Indifference" charset="0"/>
            </a:endParaRPr>
          </a:p>
        </p:txBody>
      </p:sp>
    </p:spTree>
    <p:extLst>
      <p:ext uri="{BB962C8B-B14F-4D97-AF65-F5344CB8AC3E}">
        <p14:creationId xmlns:p14="http://schemas.microsoft.com/office/powerpoint/2010/main" val="543721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71" name="Picture 70"/>
          <p:cNvPicPr>
            <a:picLocks noChangeAspect="1"/>
          </p:cNvPicPr>
          <p:nvPr/>
        </p:nvPicPr>
        <p:blipFill rotWithShape="1">
          <a:blip r:embed="rId3"/>
          <a:srcRect t="10710" r="642" b="6073"/>
          <a:stretch/>
        </p:blipFill>
        <p:spPr>
          <a:xfrm flipH="1">
            <a:off x="0" y="0"/>
            <a:ext cx="9159498" cy="5143500"/>
          </a:xfrm>
          <a:prstGeom prst="rect">
            <a:avLst/>
          </a:prstGeom>
        </p:spPr>
      </p:pic>
      <p:sp>
        <p:nvSpPr>
          <p:cNvPr id="120" name="Shape 120"/>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8</a:t>
            </a:fld>
            <a:endParaRPr dirty="0">
              <a:solidFill>
                <a:schemeClr val="bg1"/>
              </a:solidFill>
              <a:latin typeface="Montserrat"/>
              <a:ea typeface="Montserrat"/>
              <a:cs typeface="Montserrat"/>
              <a:sym typeface="Montserrat"/>
            </a:endParaRPr>
          </a:p>
        </p:txBody>
      </p:sp>
      <p:sp>
        <p:nvSpPr>
          <p:cNvPr id="2" name="TextBox 1"/>
          <p:cNvSpPr txBox="1"/>
          <p:nvPr/>
        </p:nvSpPr>
        <p:spPr>
          <a:xfrm>
            <a:off x="603756" y="-1645920"/>
            <a:ext cx="1813317" cy="338554"/>
          </a:xfrm>
          <a:prstGeom prst="rect">
            <a:avLst/>
          </a:prstGeom>
          <a:noFill/>
        </p:spPr>
        <p:txBody>
          <a:bodyPr wrap="none" rtlCol="0">
            <a:spAutoFit/>
          </a:bodyPr>
          <a:lstStyle/>
          <a:p>
            <a:r>
              <a:rPr lang="en-US" sz="1600" b="1" u="sng" dirty="0" smtClean="0">
                <a:solidFill>
                  <a:srgbClr val="000080"/>
                </a:solidFill>
                <a:latin typeface="MuseoSans" charset="0"/>
                <a:ea typeface="MuseoSans" charset="0"/>
                <a:cs typeface="MuseoSans" charset="0"/>
              </a:rPr>
              <a:t>Benefits To Gyms</a:t>
            </a:r>
            <a:endParaRPr lang="en-US" sz="1600" b="1" u="sng" dirty="0">
              <a:solidFill>
                <a:srgbClr val="000080"/>
              </a:solidFill>
              <a:latin typeface="MuseoSans" charset="0"/>
              <a:ea typeface="MuseoSans" charset="0"/>
              <a:cs typeface="MuseoSans" charset="0"/>
            </a:endParaRPr>
          </a:p>
        </p:txBody>
      </p:sp>
      <p:sp>
        <p:nvSpPr>
          <p:cNvPr id="73" name="TextBox 72"/>
          <p:cNvSpPr txBox="1"/>
          <p:nvPr/>
        </p:nvSpPr>
        <p:spPr>
          <a:xfrm>
            <a:off x="457200" y="457200"/>
            <a:ext cx="3960229"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offers flexibility to gym-goers</a:t>
            </a:r>
            <a:r>
              <a:rPr lang="is-IS" sz="2400" b="1" dirty="0" smtClean="0">
                <a:solidFill>
                  <a:schemeClr val="bg1"/>
                </a:solidFill>
                <a:latin typeface="Glacial Indifference" charset="0"/>
                <a:ea typeface="Glacial Indifference" charset="0"/>
                <a:cs typeface="Glacial Indifference" charset="0"/>
              </a:rPr>
              <a:t>…</a:t>
            </a:r>
            <a:endParaRPr lang="en-US" sz="2400" b="1" dirty="0">
              <a:solidFill>
                <a:schemeClr val="bg1"/>
              </a:solidFill>
              <a:latin typeface="Glacial Indifference" charset="0"/>
              <a:ea typeface="Glacial Indifference" charset="0"/>
              <a:cs typeface="Glacial Indifference" charset="0"/>
            </a:endParaRPr>
          </a:p>
        </p:txBody>
      </p:sp>
      <p:grpSp>
        <p:nvGrpSpPr>
          <p:cNvPr id="13" name="Group 12"/>
          <p:cNvGrpSpPr/>
          <p:nvPr/>
        </p:nvGrpSpPr>
        <p:grpSpPr>
          <a:xfrm>
            <a:off x="4643654" y="767794"/>
            <a:ext cx="3433411" cy="3433411"/>
            <a:chOff x="4814574" y="767794"/>
            <a:chExt cx="3433411" cy="3433411"/>
          </a:xfrm>
        </p:grpSpPr>
        <p:sp>
          <p:nvSpPr>
            <p:cNvPr id="15" name="Freeform 14"/>
            <p:cNvSpPr/>
            <p:nvPr/>
          </p:nvSpPr>
          <p:spPr>
            <a:xfrm>
              <a:off x="4814574" y="767794"/>
              <a:ext cx="3433411" cy="3433411"/>
            </a:xfrm>
            <a:custGeom>
              <a:avLst/>
              <a:gdLst/>
              <a:ahLst/>
              <a:cxnLst/>
              <a:rect l="0" t="0" r="0" b="0"/>
              <a:pathLst>
                <a:path>
                  <a:moveTo>
                    <a:pt x="2527520" y="203544"/>
                  </a:moveTo>
                  <a:arcTo wR="1716705" hR="1716705" stAng="17891056"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16"/>
            <p:cNvSpPr/>
            <p:nvPr/>
          </p:nvSpPr>
          <p:spPr>
            <a:xfrm>
              <a:off x="4814574" y="767794"/>
              <a:ext cx="3433411" cy="3433411"/>
            </a:xfrm>
            <a:custGeom>
              <a:avLst/>
              <a:gdLst/>
              <a:ahLst/>
              <a:cxnLst/>
              <a:rect l="0" t="0" r="0" b="0"/>
              <a:pathLst>
                <a:path>
                  <a:moveTo>
                    <a:pt x="3348913" y="2248662"/>
                  </a:moveTo>
                  <a:arcTo wR="1716705" hR="1716705" stAng="1083085"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p:cNvSpPr/>
            <p:nvPr/>
          </p:nvSpPr>
          <p:spPr>
            <a:xfrm>
              <a:off x="4814574" y="767794"/>
              <a:ext cx="3433411" cy="3433411"/>
            </a:xfrm>
            <a:custGeom>
              <a:avLst/>
              <a:gdLst/>
              <a:ahLst/>
              <a:cxnLst/>
              <a:rect l="0" t="0" r="0" b="0"/>
              <a:pathLst>
                <a:path>
                  <a:moveTo>
                    <a:pt x="905890" y="3229867"/>
                  </a:moveTo>
                  <a:arcTo wR="1716705" hR="1716705" stAng="7091056"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814574" y="767794"/>
              <a:ext cx="3433411" cy="3433411"/>
            </a:xfrm>
            <a:custGeom>
              <a:avLst/>
              <a:gdLst/>
              <a:ahLst/>
              <a:cxnLst/>
              <a:rect l="0" t="0" r="0" b="0"/>
              <a:pathLst>
                <a:path>
                  <a:moveTo>
                    <a:pt x="84498" y="1184749"/>
                  </a:moveTo>
                  <a:arcTo wR="1716705" hR="1716705" stAng="11883085" swAng="2625859"/>
                </a:path>
              </a:pathLst>
            </a:custGeom>
            <a:noFill/>
            <a:ln w="82550">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pic>
        <p:nvPicPr>
          <p:cNvPr id="43" name="Shape 185"/>
          <p:cNvPicPr preferRelativeResize="0"/>
          <p:nvPr/>
        </p:nvPicPr>
        <p:blipFill rotWithShape="1">
          <a:blip r:embed="rId4">
            <a:alphaModFix/>
            <a:duotone>
              <a:prstClr val="black"/>
              <a:schemeClr val="accent5">
                <a:tint val="45000"/>
                <a:satMod val="400000"/>
              </a:schemeClr>
            </a:duotone>
          </a:blip>
          <a:srcRect b="14900"/>
          <a:stretch/>
        </p:blipFill>
        <p:spPr>
          <a:xfrm>
            <a:off x="4307572" y="2040602"/>
            <a:ext cx="1043286" cy="887793"/>
          </a:xfrm>
          <a:prstGeom prst="rect">
            <a:avLst/>
          </a:prstGeom>
          <a:noFill/>
          <a:ln>
            <a:noFill/>
          </a:ln>
        </p:spPr>
      </p:pic>
      <p:pic>
        <p:nvPicPr>
          <p:cNvPr id="44" name="Shape 188"/>
          <p:cNvPicPr preferRelativeResize="0"/>
          <p:nvPr/>
        </p:nvPicPr>
        <p:blipFill rotWithShape="1">
          <a:blip r:embed="rId5">
            <a:alphaModFix/>
            <a:duotone>
              <a:prstClr val="black"/>
              <a:schemeClr val="accent5">
                <a:tint val="45000"/>
                <a:satMod val="400000"/>
              </a:schemeClr>
            </a:duotone>
          </a:blip>
          <a:srcRect b="14900"/>
          <a:stretch/>
        </p:blipFill>
        <p:spPr>
          <a:xfrm>
            <a:off x="7236502" y="1643335"/>
            <a:ext cx="1777886" cy="1512906"/>
          </a:xfrm>
          <a:prstGeom prst="rect">
            <a:avLst/>
          </a:prstGeom>
          <a:noFill/>
          <a:ln>
            <a:noFill/>
          </a:ln>
        </p:spPr>
      </p:pic>
      <p:pic>
        <p:nvPicPr>
          <p:cNvPr id="45" name="Shape 187"/>
          <p:cNvPicPr preferRelativeResize="0"/>
          <p:nvPr/>
        </p:nvPicPr>
        <p:blipFill rotWithShape="1">
          <a:blip r:embed="rId6">
            <a:alphaModFix/>
            <a:duotone>
              <a:prstClr val="black"/>
              <a:schemeClr val="accent5">
                <a:tint val="45000"/>
                <a:satMod val="400000"/>
              </a:schemeClr>
            </a:duotone>
          </a:blip>
          <a:srcRect b="14900"/>
          <a:stretch/>
        </p:blipFill>
        <p:spPr>
          <a:xfrm>
            <a:off x="5795450" y="3532403"/>
            <a:ext cx="1056688" cy="899197"/>
          </a:xfrm>
          <a:prstGeom prst="rect">
            <a:avLst/>
          </a:prstGeom>
          <a:noFill/>
          <a:ln>
            <a:noFill/>
          </a:ln>
        </p:spPr>
      </p:pic>
      <p:pic>
        <p:nvPicPr>
          <p:cNvPr id="46" name="Shape 186"/>
          <p:cNvPicPr preferRelativeResize="0"/>
          <p:nvPr/>
        </p:nvPicPr>
        <p:blipFill rotWithShape="1">
          <a:blip r:embed="rId7">
            <a:alphaModFix/>
            <a:duotone>
              <a:prstClr val="black"/>
              <a:schemeClr val="accent5">
                <a:tint val="45000"/>
                <a:satMod val="400000"/>
              </a:schemeClr>
            </a:duotone>
          </a:blip>
          <a:srcRect b="14900"/>
          <a:stretch/>
        </p:blipFill>
        <p:spPr>
          <a:xfrm>
            <a:off x="5762076" y="434127"/>
            <a:ext cx="1235751" cy="1051573"/>
          </a:xfrm>
          <a:prstGeom prst="rect">
            <a:avLst/>
          </a:prstGeom>
          <a:noFill/>
          <a:ln>
            <a:noFill/>
          </a:ln>
        </p:spPr>
      </p:pic>
      <p:sp>
        <p:nvSpPr>
          <p:cNvPr id="47" name="Shape 128"/>
          <p:cNvSpPr txBox="1"/>
          <p:nvPr/>
        </p:nvSpPr>
        <p:spPr>
          <a:xfrm>
            <a:off x="5590134" y="1118391"/>
            <a:ext cx="1579633"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Pay for the exact time you use</a:t>
            </a:r>
            <a:endParaRPr sz="1200" dirty="0">
              <a:solidFill>
                <a:schemeClr val="bg1"/>
              </a:solidFill>
              <a:latin typeface="Glacial Indifference" charset="0"/>
              <a:ea typeface="Glacial Indifference" charset="0"/>
              <a:cs typeface="Glacial Indifference" charset="0"/>
              <a:sym typeface="Montserrat Light"/>
            </a:endParaRPr>
          </a:p>
        </p:txBody>
      </p:sp>
      <p:sp>
        <p:nvSpPr>
          <p:cNvPr id="49" name="Shape 128"/>
          <p:cNvSpPr txBox="1"/>
          <p:nvPr/>
        </p:nvSpPr>
        <p:spPr>
          <a:xfrm>
            <a:off x="6430163" y="2305812"/>
            <a:ext cx="1569447"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Guilt and </a:t>
            </a:r>
            <a:r>
              <a:rPr lang="en-US" sz="1200" smtClean="0">
                <a:solidFill>
                  <a:schemeClr val="bg1"/>
                </a:solidFill>
                <a:latin typeface="Glacial Indifference" charset="0"/>
                <a:ea typeface="Glacial Indifference" charset="0"/>
                <a:cs typeface="Glacial Indifference" charset="0"/>
                <a:sym typeface="Montserrat Light"/>
              </a:rPr>
              <a:t>commitment free</a:t>
            </a:r>
            <a:endParaRPr sz="1200" dirty="0">
              <a:solidFill>
                <a:schemeClr val="bg1"/>
              </a:solidFill>
              <a:latin typeface="Glacial Indifference" charset="0"/>
              <a:ea typeface="Glacial Indifference" charset="0"/>
              <a:cs typeface="Glacial Indifference" charset="0"/>
              <a:sym typeface="Montserrat Light"/>
            </a:endParaRPr>
          </a:p>
        </p:txBody>
      </p:sp>
      <p:sp>
        <p:nvSpPr>
          <p:cNvPr id="51" name="Shape 128"/>
          <p:cNvSpPr txBox="1"/>
          <p:nvPr/>
        </p:nvSpPr>
        <p:spPr>
          <a:xfrm>
            <a:off x="4854905" y="2505728"/>
            <a:ext cx="1569447"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Flexibility to workout wherever, whenever</a:t>
            </a:r>
            <a:endParaRPr sz="1200" dirty="0">
              <a:solidFill>
                <a:schemeClr val="bg1"/>
              </a:solidFill>
              <a:latin typeface="Glacial Indifference" charset="0"/>
              <a:ea typeface="Glacial Indifference" charset="0"/>
              <a:cs typeface="Glacial Indifference" charset="0"/>
              <a:sym typeface="Montserrat Light"/>
            </a:endParaRPr>
          </a:p>
        </p:txBody>
      </p:sp>
      <p:sp>
        <p:nvSpPr>
          <p:cNvPr id="53" name="Shape 128"/>
          <p:cNvSpPr txBox="1"/>
          <p:nvPr/>
        </p:nvSpPr>
        <p:spPr>
          <a:xfrm>
            <a:off x="5539070" y="4407000"/>
            <a:ext cx="1569447"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Budget-conscious rates</a:t>
            </a:r>
            <a:endParaRPr sz="1200" dirty="0">
              <a:solidFill>
                <a:schemeClr val="bg1"/>
              </a:solidFill>
              <a:latin typeface="Glacial Indifference" charset="0"/>
              <a:ea typeface="Glacial Indifference" charset="0"/>
              <a:cs typeface="Glacial Indifference" charset="0"/>
              <a:sym typeface="Montserrat Light"/>
            </a:endParaRPr>
          </a:p>
        </p:txBody>
      </p:sp>
      <p:pic>
        <p:nvPicPr>
          <p:cNvPr id="20" name="Picture 19"/>
          <p:cNvPicPr>
            <a:picLocks noChangeAspect="1"/>
          </p:cNvPicPr>
          <p:nvPr/>
        </p:nvPicPr>
        <p:blipFill>
          <a:blip r:embed="rId8"/>
          <a:stretch>
            <a:fillRect/>
          </a:stretch>
        </p:blipFill>
        <p:spPr>
          <a:xfrm>
            <a:off x="175015" y="137160"/>
            <a:ext cx="886166" cy="98845"/>
          </a:xfrm>
          <a:prstGeom prst="rect">
            <a:avLst/>
          </a:prstGeom>
        </p:spPr>
      </p:pic>
      <p:sp>
        <p:nvSpPr>
          <p:cNvPr id="22" name="TextBox 21"/>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71" name="Picture 70"/>
          <p:cNvPicPr>
            <a:picLocks noChangeAspect="1"/>
          </p:cNvPicPr>
          <p:nvPr/>
        </p:nvPicPr>
        <p:blipFill rotWithShape="1">
          <a:blip r:embed="rId3"/>
          <a:srcRect t="10710" r="642" b="6073"/>
          <a:stretch/>
        </p:blipFill>
        <p:spPr>
          <a:xfrm flipH="1">
            <a:off x="0" y="0"/>
            <a:ext cx="9159498" cy="5143500"/>
          </a:xfrm>
          <a:prstGeom prst="rect">
            <a:avLst/>
          </a:prstGeom>
        </p:spPr>
      </p:pic>
      <p:sp>
        <p:nvSpPr>
          <p:cNvPr id="120" name="Shape 120"/>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9</a:t>
            </a:fld>
            <a:endParaRPr dirty="0">
              <a:solidFill>
                <a:schemeClr val="bg1"/>
              </a:solidFill>
              <a:latin typeface="Montserrat"/>
              <a:ea typeface="Montserrat"/>
              <a:cs typeface="Montserrat"/>
              <a:sym typeface="Montserrat"/>
            </a:endParaRPr>
          </a:p>
        </p:txBody>
      </p:sp>
      <p:sp>
        <p:nvSpPr>
          <p:cNvPr id="2" name="TextBox 1"/>
          <p:cNvSpPr txBox="1"/>
          <p:nvPr/>
        </p:nvSpPr>
        <p:spPr>
          <a:xfrm>
            <a:off x="603756" y="-1645920"/>
            <a:ext cx="1813317" cy="338554"/>
          </a:xfrm>
          <a:prstGeom prst="rect">
            <a:avLst/>
          </a:prstGeom>
          <a:noFill/>
        </p:spPr>
        <p:txBody>
          <a:bodyPr wrap="none" rtlCol="0">
            <a:spAutoFit/>
          </a:bodyPr>
          <a:lstStyle/>
          <a:p>
            <a:r>
              <a:rPr lang="en-US" sz="1600" b="1" u="sng" dirty="0" smtClean="0">
                <a:solidFill>
                  <a:srgbClr val="000080"/>
                </a:solidFill>
                <a:latin typeface="MuseoSans" charset="0"/>
                <a:ea typeface="MuseoSans" charset="0"/>
                <a:cs typeface="MuseoSans" charset="0"/>
              </a:rPr>
              <a:t>Benefits To Gyms</a:t>
            </a:r>
            <a:endParaRPr lang="en-US" sz="1600" b="1" u="sng" dirty="0">
              <a:solidFill>
                <a:srgbClr val="000080"/>
              </a:solidFill>
              <a:latin typeface="MuseoSans" charset="0"/>
              <a:ea typeface="MuseoSans" charset="0"/>
              <a:cs typeface="MuseoSans" charset="0"/>
            </a:endParaRPr>
          </a:p>
        </p:txBody>
      </p:sp>
      <p:grpSp>
        <p:nvGrpSpPr>
          <p:cNvPr id="59" name="Group 58"/>
          <p:cNvGrpSpPr/>
          <p:nvPr/>
        </p:nvGrpSpPr>
        <p:grpSpPr>
          <a:xfrm>
            <a:off x="4099540" y="178583"/>
            <a:ext cx="4464446" cy="4548256"/>
            <a:chOff x="3545860" y="142613"/>
            <a:chExt cx="4464446" cy="4548256"/>
          </a:xfrm>
        </p:grpSpPr>
        <p:sp>
          <p:nvSpPr>
            <p:cNvPr id="122" name="Shape 122"/>
            <p:cNvSpPr txBox="1"/>
            <p:nvPr/>
          </p:nvSpPr>
          <p:spPr>
            <a:xfrm>
              <a:off x="4308681" y="4297269"/>
              <a:ext cx="1097312"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Increased foot </a:t>
              </a:r>
              <a:r>
                <a:rPr lang="en" sz="1200" dirty="0" smtClean="0">
                  <a:solidFill>
                    <a:schemeClr val="bg1"/>
                  </a:solidFill>
                  <a:latin typeface="Glacial Indifference" charset="0"/>
                  <a:ea typeface="Glacial Indifference" charset="0"/>
                  <a:cs typeface="Glacial Indifference" charset="0"/>
                  <a:sym typeface="Montserrat Light"/>
                </a:rPr>
                <a:t>traffic</a:t>
              </a:r>
              <a:endParaRPr sz="1200" dirty="0">
                <a:solidFill>
                  <a:schemeClr val="bg1"/>
                </a:solidFill>
                <a:latin typeface="Glacial Indifference" charset="0"/>
                <a:ea typeface="Glacial Indifference" charset="0"/>
                <a:cs typeface="Glacial Indifference" charset="0"/>
                <a:sym typeface="Montserrat Light"/>
              </a:endParaRPr>
            </a:p>
          </p:txBody>
        </p:sp>
        <p:pic>
          <p:nvPicPr>
            <p:cNvPr id="123" name="Shape 123"/>
            <p:cNvPicPr preferRelativeResize="0"/>
            <p:nvPr/>
          </p:nvPicPr>
          <p:blipFill rotWithShape="1">
            <a:blip r:embed="rId4">
              <a:alphaModFix/>
              <a:duotone>
                <a:prstClr val="black"/>
                <a:schemeClr val="accent5">
                  <a:tint val="45000"/>
                  <a:satMod val="400000"/>
                </a:schemeClr>
              </a:duotone>
            </a:blip>
            <a:srcRect b="14900"/>
            <a:stretch/>
          </p:blipFill>
          <p:spPr>
            <a:xfrm>
              <a:off x="4322135" y="3364077"/>
              <a:ext cx="1139098" cy="969325"/>
            </a:xfrm>
            <a:prstGeom prst="rect">
              <a:avLst/>
            </a:prstGeom>
            <a:noFill/>
            <a:ln>
              <a:noFill/>
            </a:ln>
          </p:spPr>
        </p:pic>
        <p:pic>
          <p:nvPicPr>
            <p:cNvPr id="124" name="Shape 124"/>
            <p:cNvPicPr preferRelativeResize="0"/>
            <p:nvPr/>
          </p:nvPicPr>
          <p:blipFill rotWithShape="1">
            <a:blip r:embed="rId5">
              <a:duotone>
                <a:schemeClr val="accent5">
                  <a:shade val="45000"/>
                  <a:satMod val="135000"/>
                </a:schemeClr>
                <a:prstClr val="white"/>
              </a:duotone>
              <a:lum bright="50000"/>
              <a:alphaModFix/>
            </a:blip>
            <a:srcRect b="14900"/>
            <a:stretch/>
          </p:blipFill>
          <p:spPr>
            <a:xfrm>
              <a:off x="5250526" y="142613"/>
              <a:ext cx="1139098" cy="969325"/>
            </a:xfrm>
            <a:prstGeom prst="rect">
              <a:avLst/>
            </a:prstGeom>
            <a:noFill/>
            <a:ln>
              <a:noFill/>
            </a:ln>
          </p:spPr>
        </p:pic>
        <p:sp>
          <p:nvSpPr>
            <p:cNvPr id="128" name="Shape 128"/>
            <p:cNvSpPr txBox="1"/>
            <p:nvPr/>
          </p:nvSpPr>
          <p:spPr>
            <a:xfrm>
              <a:off x="5030259" y="1191175"/>
              <a:ext cx="1579633"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Increased revenue (via </a:t>
              </a:r>
              <a:r>
                <a:rPr lang="en-US" sz="1200" dirty="0" smtClean="0">
                  <a:solidFill>
                    <a:schemeClr val="bg1"/>
                  </a:solidFill>
                  <a:latin typeface="Glacial Indifference" charset="0"/>
                  <a:ea typeface="Glacial Indifference" charset="0"/>
                  <a:cs typeface="Glacial Indifference" charset="0"/>
                  <a:sym typeface="Montserrat Light"/>
                </a:rPr>
                <a:t>rev </a:t>
              </a:r>
              <a:r>
                <a:rPr lang="en" sz="1200" dirty="0" smtClean="0">
                  <a:solidFill>
                    <a:schemeClr val="bg1"/>
                  </a:solidFill>
                  <a:latin typeface="Glacial Indifference" charset="0"/>
                  <a:ea typeface="Glacial Indifference" charset="0"/>
                  <a:cs typeface="Glacial Indifference" charset="0"/>
                  <a:sym typeface="Montserrat Light"/>
                </a:rPr>
                <a:t>share</a:t>
              </a:r>
              <a:r>
                <a:rPr lang="en" sz="1200" dirty="0">
                  <a:solidFill>
                    <a:schemeClr val="bg1"/>
                  </a:solidFill>
                  <a:latin typeface="Glacial Indifference" charset="0"/>
                  <a:ea typeface="Glacial Indifference" charset="0"/>
                  <a:cs typeface="Glacial Indifference" charset="0"/>
                  <a:sym typeface="Montserrat Light"/>
                </a:rPr>
                <a:t>)</a:t>
              </a:r>
              <a:endParaRPr sz="1200" dirty="0">
                <a:solidFill>
                  <a:schemeClr val="bg1"/>
                </a:solidFill>
                <a:latin typeface="Glacial Indifference" charset="0"/>
                <a:ea typeface="Glacial Indifference" charset="0"/>
                <a:cs typeface="Glacial Indifference" charset="0"/>
                <a:sym typeface="Montserrat Light"/>
              </a:endParaRPr>
            </a:p>
          </p:txBody>
        </p:sp>
        <p:pic>
          <p:nvPicPr>
            <p:cNvPr id="126" name="Shape 126"/>
            <p:cNvPicPr preferRelativeResize="0"/>
            <p:nvPr/>
          </p:nvPicPr>
          <p:blipFill rotWithShape="1">
            <a:blip r:embed="rId6">
              <a:duotone>
                <a:schemeClr val="accent5">
                  <a:shade val="45000"/>
                  <a:satMod val="135000"/>
                </a:schemeClr>
                <a:prstClr val="white"/>
              </a:duotone>
              <a:alphaModFix/>
              <a:lum bright="55000"/>
            </a:blip>
            <a:srcRect b="14900"/>
            <a:stretch/>
          </p:blipFill>
          <p:spPr>
            <a:xfrm>
              <a:off x="6871208" y="1289890"/>
              <a:ext cx="1139098" cy="969325"/>
            </a:xfrm>
            <a:prstGeom prst="rect">
              <a:avLst/>
            </a:prstGeom>
            <a:noFill/>
            <a:ln>
              <a:noFill/>
            </a:ln>
          </p:spPr>
        </p:pic>
        <p:sp>
          <p:nvSpPr>
            <p:cNvPr id="130" name="Shape 130"/>
            <p:cNvSpPr txBox="1"/>
            <p:nvPr/>
          </p:nvSpPr>
          <p:spPr>
            <a:xfrm>
              <a:off x="6463700" y="2238667"/>
              <a:ext cx="1127195"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Membership </a:t>
              </a:r>
              <a:r>
                <a:rPr lang="en" sz="1200" dirty="0" smtClean="0">
                  <a:solidFill>
                    <a:schemeClr val="bg1"/>
                  </a:solidFill>
                  <a:latin typeface="Glacial Indifference" charset="0"/>
                  <a:ea typeface="Glacial Indifference" charset="0"/>
                  <a:cs typeface="Glacial Indifference" charset="0"/>
                  <a:sym typeface="Montserrat Light"/>
                </a:rPr>
                <a:t>upticks</a:t>
              </a:r>
              <a:endParaRPr sz="1200" dirty="0">
                <a:solidFill>
                  <a:schemeClr val="bg1"/>
                </a:solidFill>
                <a:latin typeface="Glacial Indifference" charset="0"/>
                <a:ea typeface="Glacial Indifference" charset="0"/>
                <a:cs typeface="Glacial Indifference" charset="0"/>
                <a:sym typeface="Montserrat Light"/>
              </a:endParaRPr>
            </a:p>
          </p:txBody>
        </p:sp>
        <p:pic>
          <p:nvPicPr>
            <p:cNvPr id="127" name="Shape 127"/>
            <p:cNvPicPr preferRelativeResize="0"/>
            <p:nvPr/>
          </p:nvPicPr>
          <p:blipFill rotWithShape="1">
            <a:blip r:embed="rId7">
              <a:alphaModFix amt="91000"/>
              <a:duotone>
                <a:prstClr val="black"/>
                <a:schemeClr val="accent5">
                  <a:tint val="45000"/>
                  <a:satMod val="400000"/>
                </a:schemeClr>
              </a:duotone>
            </a:blip>
            <a:srcRect b="14900"/>
            <a:stretch/>
          </p:blipFill>
          <p:spPr>
            <a:xfrm>
              <a:off x="6133129" y="3296549"/>
              <a:ext cx="1139098" cy="969325"/>
            </a:xfrm>
            <a:prstGeom prst="rect">
              <a:avLst/>
            </a:prstGeom>
            <a:noFill/>
            <a:ln>
              <a:noFill/>
            </a:ln>
          </p:spPr>
        </p:pic>
        <p:sp>
          <p:nvSpPr>
            <p:cNvPr id="131" name="Shape 131"/>
            <p:cNvSpPr txBox="1"/>
            <p:nvPr/>
          </p:nvSpPr>
          <p:spPr>
            <a:xfrm>
              <a:off x="5772187" y="4293102"/>
              <a:ext cx="2035466"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Organic cross promotion and marketing</a:t>
              </a:r>
              <a:endParaRPr sz="1200" dirty="0">
                <a:solidFill>
                  <a:schemeClr val="bg1"/>
                </a:solidFill>
                <a:latin typeface="Glacial Indifference" charset="0"/>
                <a:ea typeface="Glacial Indifference" charset="0"/>
                <a:cs typeface="Glacial Indifference" charset="0"/>
                <a:sym typeface="Montserrat Light"/>
              </a:endParaRPr>
            </a:p>
            <a:p>
              <a:pPr marL="0" lvl="0" indent="0" algn="ctr" rtl="0">
                <a:spcBef>
                  <a:spcPts val="0"/>
                </a:spcBef>
                <a:spcAft>
                  <a:spcPts val="0"/>
                </a:spcAft>
                <a:buNone/>
              </a:pPr>
              <a:endParaRPr sz="1200" dirty="0">
                <a:solidFill>
                  <a:schemeClr val="bg1"/>
                </a:solidFill>
                <a:latin typeface="Glacial Indifference" charset="0"/>
                <a:ea typeface="Glacial Indifference" charset="0"/>
                <a:cs typeface="Glacial Indifference" charset="0"/>
                <a:sym typeface="Montserrat Light"/>
              </a:endParaRPr>
            </a:p>
          </p:txBody>
        </p:sp>
        <p:grpSp>
          <p:nvGrpSpPr>
            <p:cNvPr id="48" name="Group 47"/>
            <p:cNvGrpSpPr/>
            <p:nvPr/>
          </p:nvGrpSpPr>
          <p:grpSpPr>
            <a:xfrm>
              <a:off x="4074087" y="752844"/>
              <a:ext cx="3465188" cy="3465188"/>
              <a:chOff x="8855194" y="-395609"/>
              <a:chExt cx="3465188" cy="3465188"/>
            </a:xfrm>
          </p:grpSpPr>
          <p:sp>
            <p:nvSpPr>
              <p:cNvPr id="50" name="Freeform 49"/>
              <p:cNvSpPr/>
              <p:nvPr/>
            </p:nvSpPr>
            <p:spPr>
              <a:xfrm>
                <a:off x="8855194" y="-395609"/>
                <a:ext cx="3465188" cy="3465188"/>
              </a:xfrm>
              <a:custGeom>
                <a:avLst/>
                <a:gdLst/>
                <a:ahLst/>
                <a:cxnLst/>
                <a:rect l="0" t="0" r="0" b="0"/>
                <a:pathLst>
                  <a:path>
                    <a:moveTo>
                      <a:pt x="2409246" y="137594"/>
                    </a:moveTo>
                    <a:arcTo wR="1732594" hR="1732594" stAng="17579295" swAng="1959991"/>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p:cNvSpPr/>
              <p:nvPr/>
            </p:nvSpPr>
            <p:spPr>
              <a:xfrm>
                <a:off x="8855194" y="-395609"/>
                <a:ext cx="3465188" cy="3465188"/>
              </a:xfrm>
              <a:custGeom>
                <a:avLst/>
                <a:gdLst/>
                <a:ahLst/>
                <a:cxnLst/>
                <a:rect l="0" t="0" r="0" b="0"/>
                <a:pathLst>
                  <a:path>
                    <a:moveTo>
                      <a:pt x="3462825" y="1642133"/>
                    </a:moveTo>
                    <a:arcTo wR="1732594" hR="1732594" stAng="21420430" swAng="2195114"/>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p:cNvSpPr/>
              <p:nvPr/>
            </p:nvSpPr>
            <p:spPr>
              <a:xfrm>
                <a:off x="8855194" y="-395609"/>
                <a:ext cx="3465188" cy="3465188"/>
              </a:xfrm>
              <a:custGeom>
                <a:avLst/>
                <a:gdLst/>
                <a:ahLst/>
                <a:cxnLst/>
                <a:rect l="0" t="0" r="0" b="0"/>
                <a:pathLst>
                  <a:path>
                    <a:moveTo>
                      <a:pt x="2076618" y="3430690"/>
                    </a:moveTo>
                    <a:arcTo wR="1732594" hR="1732594" stAng="4712834" swAng="1374332"/>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p:cNvSpPr/>
              <p:nvPr/>
            </p:nvSpPr>
            <p:spPr>
              <a:xfrm>
                <a:off x="8855194" y="-395609"/>
                <a:ext cx="3465188" cy="3465188"/>
              </a:xfrm>
              <a:custGeom>
                <a:avLst/>
                <a:gdLst/>
                <a:ahLst/>
                <a:cxnLst/>
                <a:rect l="0" t="0" r="0" b="0"/>
                <a:pathLst>
                  <a:path>
                    <a:moveTo>
                      <a:pt x="289352" y="2691206"/>
                    </a:moveTo>
                    <a:arcTo wR="1732594" hR="1732594" stAng="8784456" swAng="2195114"/>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p:cNvSpPr/>
              <p:nvPr/>
            </p:nvSpPr>
            <p:spPr>
              <a:xfrm>
                <a:off x="8855194" y="-395609"/>
                <a:ext cx="3465188" cy="3465188"/>
              </a:xfrm>
              <a:custGeom>
                <a:avLst/>
                <a:gdLst/>
                <a:ahLst/>
                <a:cxnLst/>
                <a:rect l="0" t="0" r="0" b="0"/>
                <a:pathLst>
                  <a:path>
                    <a:moveTo>
                      <a:pt x="302072" y="755102"/>
                    </a:moveTo>
                    <a:arcTo wR="1732594" hR="1732594" stAng="12860714" swAng="1959991"/>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pic>
          <p:nvPicPr>
            <p:cNvPr id="125" name="Shape 125"/>
            <p:cNvPicPr preferRelativeResize="0"/>
            <p:nvPr/>
          </p:nvPicPr>
          <p:blipFill rotWithShape="1">
            <a:blip r:embed="rId8">
              <a:duotone>
                <a:schemeClr val="accent5">
                  <a:shade val="45000"/>
                  <a:satMod val="135000"/>
                </a:schemeClr>
                <a:prstClr val="white"/>
              </a:duotone>
              <a:lum bright="54000"/>
              <a:alphaModFix/>
            </a:blip>
            <a:srcRect b="17389"/>
            <a:stretch/>
          </p:blipFill>
          <p:spPr>
            <a:xfrm>
              <a:off x="3545860" y="1574513"/>
              <a:ext cx="1139098" cy="941013"/>
            </a:xfrm>
            <a:prstGeom prst="rect">
              <a:avLst/>
            </a:prstGeom>
            <a:noFill/>
            <a:ln>
              <a:noFill/>
            </a:ln>
          </p:spPr>
        </p:pic>
        <p:sp>
          <p:nvSpPr>
            <p:cNvPr id="129" name="Shape 129"/>
            <p:cNvSpPr txBox="1"/>
            <p:nvPr/>
          </p:nvSpPr>
          <p:spPr>
            <a:xfrm>
              <a:off x="3942487" y="2238118"/>
              <a:ext cx="18297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bg1"/>
                  </a:solidFill>
                  <a:latin typeface="Glacial Indifference" charset="0"/>
                  <a:ea typeface="Glacial Indifference" charset="0"/>
                  <a:cs typeface="Glacial Indifference" charset="0"/>
                  <a:sym typeface="Montserrat Light"/>
                </a:rPr>
                <a:t>New prospective touchpoints</a:t>
              </a:r>
              <a:endParaRPr sz="1200" dirty="0">
                <a:solidFill>
                  <a:schemeClr val="bg1"/>
                </a:solidFill>
                <a:latin typeface="Glacial Indifference" charset="0"/>
                <a:ea typeface="Glacial Indifference" charset="0"/>
                <a:cs typeface="Glacial Indifference" charset="0"/>
                <a:sym typeface="Montserrat Light"/>
              </a:endParaRPr>
            </a:p>
            <a:p>
              <a:pPr marL="0" lvl="0" indent="0" algn="ctr" rtl="0">
                <a:spcBef>
                  <a:spcPts val="0"/>
                </a:spcBef>
                <a:spcAft>
                  <a:spcPts val="0"/>
                </a:spcAft>
                <a:buNone/>
              </a:pPr>
              <a:endParaRPr sz="1200" dirty="0">
                <a:solidFill>
                  <a:schemeClr val="bg1"/>
                </a:solidFill>
                <a:latin typeface="Glacial Indifference" charset="0"/>
                <a:ea typeface="Glacial Indifference" charset="0"/>
                <a:cs typeface="Glacial Indifference" charset="0"/>
                <a:sym typeface="Montserrat Light"/>
              </a:endParaRPr>
            </a:p>
          </p:txBody>
        </p:sp>
      </p:grpSp>
      <p:sp>
        <p:nvSpPr>
          <p:cNvPr id="73" name="TextBox 72"/>
          <p:cNvSpPr txBox="1"/>
          <p:nvPr/>
        </p:nvSpPr>
        <p:spPr>
          <a:xfrm>
            <a:off x="457200" y="457200"/>
            <a:ext cx="4869644"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w</a:t>
            </a:r>
            <a:r>
              <a:rPr lang="en-US" sz="2400" b="1" dirty="0" smtClean="0">
                <a:solidFill>
                  <a:schemeClr val="bg1"/>
                </a:solidFill>
                <a:latin typeface="Glacial Indifference" charset="0"/>
                <a:ea typeface="Glacial Indifference" charset="0"/>
                <a:cs typeface="Glacial Indifference" charset="0"/>
              </a:rPr>
              <a:t>hile increasing revenue and membership for gyms</a:t>
            </a:r>
            <a:endParaRPr lang="en-US" sz="2400" b="1" dirty="0">
              <a:solidFill>
                <a:schemeClr val="bg1"/>
              </a:solidFill>
              <a:latin typeface="Glacial Indifference" charset="0"/>
              <a:ea typeface="Glacial Indifference" charset="0"/>
              <a:cs typeface="Glacial Indifference" charset="0"/>
            </a:endParaRPr>
          </a:p>
        </p:txBody>
      </p:sp>
      <p:pic>
        <p:nvPicPr>
          <p:cNvPr id="24" name="Picture 23"/>
          <p:cNvPicPr>
            <a:picLocks noChangeAspect="1"/>
          </p:cNvPicPr>
          <p:nvPr/>
        </p:nvPicPr>
        <p:blipFill>
          <a:blip r:embed="rId9"/>
          <a:stretch>
            <a:fillRect/>
          </a:stretch>
        </p:blipFill>
        <p:spPr>
          <a:xfrm>
            <a:off x="175015" y="137160"/>
            <a:ext cx="886166" cy="98845"/>
          </a:xfrm>
          <a:prstGeom prst="rect">
            <a:avLst/>
          </a:prstGeom>
        </p:spPr>
      </p:pic>
      <p:sp>
        <p:nvSpPr>
          <p:cNvPr id="26" name="TextBox 25"/>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0956572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11918</TotalTime>
  <Words>3602</Words>
  <Application>Microsoft Macintosh PowerPoint</Application>
  <PresentationFormat>On-screen Show (16:9)</PresentationFormat>
  <Paragraphs>512</Paragraphs>
  <Slides>30</Slides>
  <Notes>30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4" baseType="lpstr">
      <vt:lpstr>Alternate Gothic No3 D</vt:lpstr>
      <vt:lpstr>Avenir Book</vt:lpstr>
      <vt:lpstr>Gill Sans Light</vt:lpstr>
      <vt:lpstr>Glacial Indifference</vt:lpstr>
      <vt:lpstr>Montserrat</vt:lpstr>
      <vt:lpstr>Montserrat ExtraLight</vt:lpstr>
      <vt:lpstr>Montserrat Light</vt:lpstr>
      <vt:lpstr>Montserrat Medium</vt:lpstr>
      <vt:lpstr>Montserrat SemiBold</vt:lpstr>
      <vt:lpstr>MuseoSans</vt:lpstr>
      <vt:lpstr>Wingdings</vt:lpstr>
      <vt:lpstr>Arial</vt:lpstr>
      <vt:lpstr>Simple Light</vt:lpstr>
      <vt:lpstr>think-cell Slide</vt:lpstr>
      <vt:lpstr>WHEREVER, WHENEVER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WORKOUT WHEREVER, WHENEVER.  JUST…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Wherever, whenever.</dc:title>
  <dc:creator>Kevin Batista</dc:creator>
  <cp:lastModifiedBy>Jacob Harry Podell</cp:lastModifiedBy>
  <cp:revision>249</cp:revision>
  <cp:lastPrinted>2018-04-09T12:37:23Z</cp:lastPrinted>
  <dcterms:modified xsi:type="dcterms:W3CDTF">2018-04-13T21:41:39Z</dcterms:modified>
</cp:coreProperties>
</file>